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0"/>
  </p:notesMasterIdLst>
  <p:sldIdLst>
    <p:sldId id="256" r:id="rId2"/>
    <p:sldId id="276" r:id="rId3"/>
    <p:sldId id="283" r:id="rId4"/>
    <p:sldId id="284" r:id="rId5"/>
    <p:sldId id="285" r:id="rId6"/>
    <p:sldId id="294" r:id="rId7"/>
    <p:sldId id="287" r:id="rId8"/>
    <p:sldId id="288" r:id="rId9"/>
    <p:sldId id="272" r:id="rId10"/>
    <p:sldId id="363" r:id="rId11"/>
    <p:sldId id="315" r:id="rId12"/>
    <p:sldId id="317" r:id="rId13"/>
    <p:sldId id="320" r:id="rId14"/>
    <p:sldId id="316" r:id="rId15"/>
    <p:sldId id="318" r:id="rId16"/>
    <p:sldId id="321" r:id="rId17"/>
    <p:sldId id="359" r:id="rId18"/>
    <p:sldId id="262" r:id="rId19"/>
  </p:sldIdLst>
  <p:sldSz cx="9144000" cy="5143500" type="screen16x9"/>
  <p:notesSz cx="6858000" cy="9144000"/>
  <p:embeddedFontLst>
    <p:embeddedFont>
      <p:font typeface="Inter" panose="020B0604020202020204" charset="0"/>
      <p:regular r:id="rId21"/>
      <p:bold r:id="rId22"/>
      <p:italic r:id="rId23"/>
      <p:boldItalic r:id="rId24"/>
    </p:embeddedFont>
    <p:embeddedFont>
      <p:font typeface="Inter Medium" panose="020B0604020202020204" charset="0"/>
      <p:regular r:id="rId25"/>
      <p:bold r:id="rId26"/>
      <p:italic r:id="rId27"/>
      <p:boldItalic r:id="rId28"/>
    </p:embeddedFont>
    <p:embeddedFont>
      <p:font typeface="Inter SemiBold" panose="020B0604020202020204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34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756" y="12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-854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77af7a6af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77af7a6af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DC3A7BCD-9AC5-07B3-9E56-10B3679673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7DA845A5-4189-BDCE-2BDE-85F8160AC9D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857F0197-96BF-4F4E-07AD-EC764DAC35F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23440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9B21E600-B8FA-DA15-76EF-A290C855CB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EC8A99DB-F704-0239-B324-C5E98FE0112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502D32D7-ED36-F42A-A133-10A7EAB97EF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03402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D08F4D24-77E3-C00B-2F0B-4FA40FA579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D9CADC9F-5FB8-64EE-03FF-01B724BFACC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1B3F4F66-433D-0828-406B-6B06CF55925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755250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E15AE210-0474-B14F-310A-6EFFFCDBFF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0304CB63-F73D-B714-A868-39A5194C1DC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57E16E43-D117-B795-F63E-5F6719D0E86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8648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ACA74169-EDA8-48CF-3BA4-6E2A73BC9D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84FED22C-CD28-BB2E-2CAE-E0BA506C325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F49DFAB6-3C8C-6A8E-BE7A-42738B39450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581320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B2428344-6A19-95E4-B29E-4515CFCE05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9E1F2F97-25BB-3A36-193B-9DE6D86E352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1A9B8BA8-C23B-0D79-20D6-D2DC49C6246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172485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E263B4C9-DCFD-6E95-8375-3E48A6B4D5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94F2BA7E-5326-6D86-8100-EA80C6F1051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E726DE29-F2EC-5BD4-6176-627D45F870E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17929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23EAFC65-3279-90B0-85A9-1BBA822127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F7C80C34-9BF2-EFF0-8A44-FE93E03B04D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976D8095-5AE5-9312-3CF4-C91D6296D5F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8168378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77ed9f117a_2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77ed9f117a_2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28AC2766-AD81-9087-FEB6-C94B929182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6D145574-A64E-BBFA-D529-D0F9A4BDC90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CB32F549-AF81-3860-9F9B-9A2B550A768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98829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610E007D-A089-87AA-1035-F55737DF78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B5352745-E76C-26F4-9A82-86E8AA1CFD2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F88D59C5-48B8-E316-4C18-0B848A51B5E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37047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2AA5F020-93ED-57FA-EC06-31AF41F0DC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CCD23EF6-6C46-78CF-E690-7F3E8808711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1F21F998-A170-590F-8663-99295B685BF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90313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2CA57A38-5C2F-35BE-A26F-375E9353DB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2785DD66-B9B4-400A-D162-241E20FB25C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F01A74B7-CED2-4C1E-AB58-4D09342E451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75754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3F34DCAC-5C32-89A4-1124-F8F541A1E2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D553243B-894C-8AE2-73FB-6FF7DF33DF0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6606A754-EAB1-D00E-905E-5F81E02A4B8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67792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5B08D6F5-DDAC-1826-0C8A-CE4250132D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D0963616-9F6C-6D26-5243-4BB20145B13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D27FF30E-4074-2957-2356-0B635908DF1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55925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9556B5AE-B444-CFB6-5BE8-7B60A23559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F19587F4-70A9-9DFB-B982-11AA2ECF6D4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DA34ABE5-4B9E-99C7-F3BC-6A996F7FE8B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29216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C84FDE40-CACA-21A8-AD1D-29779A868B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E7F10161-47F1-48FE-C428-5ABB323FE57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99D928BF-698D-1E89-E8E2-80B0B410C91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98169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8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8.jpe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8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DAD2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735464" y="2206844"/>
            <a:ext cx="8208302" cy="61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Certification CDSD</a:t>
            </a:r>
            <a:br>
              <a:rPr lang="en-US" sz="40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</a:br>
            <a:r>
              <a:rPr lang="en-US" sz="40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Block 1 &amp; 3</a:t>
            </a: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5550" y="2595750"/>
            <a:ext cx="3818450" cy="2547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550" y="787375"/>
            <a:ext cx="973275" cy="65105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>
            <a:spLocks noGrp="1"/>
          </p:cNvSpPr>
          <p:nvPr>
            <p:ph type="ctrTitle"/>
          </p:nvPr>
        </p:nvSpPr>
        <p:spPr>
          <a:xfrm>
            <a:off x="735464" y="3053337"/>
            <a:ext cx="5315100" cy="53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rPr>
              <a:t>August 28</a:t>
            </a:r>
            <a:r>
              <a:rPr lang="en-US" sz="1800" baseline="30000" dirty="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rPr>
              <a:t>th</a:t>
            </a:r>
            <a:r>
              <a:rPr lang="en-US" sz="1800" dirty="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rPr>
              <a:t>, 2025 – Louis Le </a:t>
            </a:r>
            <a:r>
              <a:rPr lang="en-US" sz="1800" dirty="0" err="1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rPr>
              <a:t>Pogam</a:t>
            </a:r>
            <a:endParaRPr lang="en-US" sz="1800" dirty="0">
              <a:solidFill>
                <a:schemeClr val="lt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E9B5D60B-DF9B-85F5-3A36-58889DC418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87945E6D-6B3E-5EC2-866F-CEC48AF95D9D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77778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Agenda</a:t>
            </a: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81320F19-1538-0739-0446-30142BBF2F6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F730D567-058F-45D0-5158-352431AE1181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0653D5C-04F9-E313-AB66-94F6F3B97FFB}"/>
              </a:ext>
            </a:extLst>
          </p:cNvPr>
          <p:cNvSpPr/>
          <p:nvPr/>
        </p:nvSpPr>
        <p:spPr>
          <a:xfrm>
            <a:off x="751825" y="1200057"/>
            <a:ext cx="7727157" cy="3861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Block 1 - Build </a:t>
            </a:r>
            <a:r>
              <a:rPr lang="en-US" sz="16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&amp; Manage a Data Infrastructure – Kayak Project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B01EF55-5CFE-09F0-78CC-24D895F418C4}"/>
              </a:ext>
            </a:extLst>
          </p:cNvPr>
          <p:cNvSpPr/>
          <p:nvPr/>
        </p:nvSpPr>
        <p:spPr>
          <a:xfrm>
            <a:off x="751825" y="1687068"/>
            <a:ext cx="7727157" cy="3861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E3449"/>
              </a:solidFill>
              <a:latin typeface="Inter SemiBold" panose="020B0604020202020204" charset="0"/>
              <a:ea typeface="Inter SemiBold" panose="020B060402020202020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454A5FB-A235-B4D2-7512-2C1479ACE4DA}"/>
              </a:ext>
            </a:extLst>
          </p:cNvPr>
          <p:cNvSpPr/>
          <p:nvPr/>
        </p:nvSpPr>
        <p:spPr>
          <a:xfrm>
            <a:off x="751825" y="1721480"/>
            <a:ext cx="7727157" cy="38612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Block 3 – Unsupervised Machine Learning – Uber Pickups Project</a:t>
            </a:r>
          </a:p>
        </p:txBody>
      </p:sp>
    </p:spTree>
    <p:extLst>
      <p:ext uri="{BB962C8B-B14F-4D97-AF65-F5344CB8AC3E}">
        <p14:creationId xmlns:p14="http://schemas.microsoft.com/office/powerpoint/2010/main" val="15890233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F1E30145-D852-D1B0-E118-FAA1EB0307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33FD25D8-AD50-BF29-A75A-31ADAFBA5AF9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77778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Project Reminder</a:t>
            </a: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7A3FEBB5-978D-1907-0734-EBFEAD3264C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53D6B606-839E-F598-19AF-DFA649B318FD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30E8817-73A5-FB06-66F3-39A65C9CDD54}"/>
              </a:ext>
            </a:extLst>
          </p:cNvPr>
          <p:cNvSpPr/>
          <p:nvPr/>
        </p:nvSpPr>
        <p:spPr>
          <a:xfrm>
            <a:off x="579738" y="1543394"/>
            <a:ext cx="921074" cy="112000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Project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B11F77B3-A26F-C93B-1D37-A2682E60311B}"/>
              </a:ext>
            </a:extLst>
          </p:cNvPr>
          <p:cNvSpPr txBox="1"/>
          <p:nvPr/>
        </p:nvSpPr>
        <p:spPr>
          <a:xfrm>
            <a:off x="1639171" y="1595562"/>
            <a:ext cx="6746245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90488" indent="-90488">
              <a:buFont typeface="Arial" panose="020B0604020202020204" pitchFamily="34" charset="0"/>
              <a:buChar char="•"/>
              <a:tabLst>
                <a:tab pos="90488" algn="l"/>
              </a:tabLst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One of the main pain point that Uber's team found is that sometimes drivers are not around when users need them. </a:t>
            </a:r>
          </a:p>
          <a:p>
            <a:pPr marL="90488" indent="-90488">
              <a:buFont typeface="Arial" panose="020B0604020202020204" pitchFamily="34" charset="0"/>
              <a:buChar char="•"/>
              <a:tabLst>
                <a:tab pos="90488" algn="l"/>
              </a:tabLst>
            </a:pPr>
            <a:endParaRPr lang="en-US" sz="1200" dirty="0">
              <a:latin typeface="Inter SemiBold" panose="020B0604020202020204" charset="0"/>
              <a:ea typeface="Inter SemiBold" panose="020B0604020202020204" charset="0"/>
            </a:endParaRPr>
          </a:p>
          <a:p>
            <a:pPr marL="90488" indent="-90488">
              <a:buFont typeface="Arial" panose="020B0604020202020204" pitchFamily="34" charset="0"/>
              <a:buChar char="•"/>
              <a:tabLst>
                <a:tab pos="90488" algn="l"/>
              </a:tabLst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Therefore, Uber's data team would like to work on a project where their app would recommend hot-zones in major cities to be in at any given time of day.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F0A48EC-1A8F-7DF9-0196-2FFEF61B765D}"/>
              </a:ext>
            </a:extLst>
          </p:cNvPr>
          <p:cNvSpPr/>
          <p:nvPr/>
        </p:nvSpPr>
        <p:spPr>
          <a:xfrm>
            <a:off x="579738" y="2812783"/>
            <a:ext cx="921074" cy="1119753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Goal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DA7FA4DE-55F1-C8B0-4084-110103D05976}"/>
              </a:ext>
            </a:extLst>
          </p:cNvPr>
          <p:cNvSpPr txBox="1"/>
          <p:nvPr/>
        </p:nvSpPr>
        <p:spPr>
          <a:xfrm>
            <a:off x="1639171" y="2957161"/>
            <a:ext cx="6746245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tabLst>
                <a:tab pos="90488" algn="l"/>
              </a:tabLst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The target of the project is to </a:t>
            </a:r>
          </a:p>
          <a:p>
            <a:pPr marL="90488" indent="-90488">
              <a:buFont typeface="Arial" panose="020B0604020202020204" pitchFamily="34" charset="0"/>
              <a:buChar char="•"/>
              <a:tabLst>
                <a:tab pos="90488" algn="l"/>
              </a:tabLst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Develop an algorithm to identify "hot zones" where drivers should position themselves </a:t>
            </a:r>
          </a:p>
          <a:p>
            <a:pPr marL="90488" indent="-90488">
              <a:buFont typeface="Arial" panose="020B0604020202020204" pitchFamily="34" charset="0"/>
              <a:buChar char="•"/>
              <a:tabLst>
                <a:tab pos="90488" algn="l"/>
              </a:tabLst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Create time-based recommendations that adapt to changing demand patterns </a:t>
            </a:r>
          </a:p>
          <a:p>
            <a:pPr marL="90488" indent="-90488">
              <a:buFont typeface="Arial" panose="020B0604020202020204" pitchFamily="34" charset="0"/>
              <a:buChar char="•"/>
              <a:tabLst>
                <a:tab pos="90488" algn="l"/>
              </a:tabLst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Visualize results for easy implementation by drivers</a:t>
            </a:r>
          </a:p>
        </p:txBody>
      </p:sp>
      <p:pic>
        <p:nvPicPr>
          <p:cNvPr id="4" name="Picture 2" descr="Le nouveau logo Uber ne transporte personne !">
            <a:extLst>
              <a:ext uri="{FF2B5EF4-FFF2-40B4-BE49-F238E27FC236}">
                <a16:creationId xmlns:a16="http://schemas.microsoft.com/office/drawing/2014/main" id="{82B1CE8F-9CC1-B504-3A7A-FED434318B5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3" t="16798" r="20554" b="17764"/>
          <a:stretch/>
        </p:blipFill>
        <p:spPr bwMode="auto">
          <a:xfrm>
            <a:off x="7924641" y="482852"/>
            <a:ext cx="909631" cy="605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46574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4E4ECF13-25E0-015D-0641-2868AC8348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8F4A422C-73B7-005C-B629-B030E8568852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6576019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The dataset represents latitude and longitude of 564k pickups in April 2014</a:t>
            </a: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74115D82-CE2E-CAA7-4BBB-2A881F9FAF14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CFAB2B32-59DF-5340-6096-8A9B50E7B2AB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pic>
        <p:nvPicPr>
          <p:cNvPr id="2" name="Picture 2" descr="Le nouveau logo Uber ne transporte personne !">
            <a:extLst>
              <a:ext uri="{FF2B5EF4-FFF2-40B4-BE49-F238E27FC236}">
                <a16:creationId xmlns:a16="http://schemas.microsoft.com/office/drawing/2014/main" id="{E22921D8-F4B3-016C-E01D-592EEDF41A1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3" t="16798" r="20554" b="17764"/>
          <a:stretch/>
        </p:blipFill>
        <p:spPr bwMode="auto">
          <a:xfrm>
            <a:off x="7924641" y="482852"/>
            <a:ext cx="909631" cy="605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Groupe 2">
            <a:extLst>
              <a:ext uri="{FF2B5EF4-FFF2-40B4-BE49-F238E27FC236}">
                <a16:creationId xmlns:a16="http://schemas.microsoft.com/office/drawing/2014/main" id="{7FFB586C-7FD6-B386-D708-8107694F5962}"/>
              </a:ext>
            </a:extLst>
          </p:cNvPr>
          <p:cNvGrpSpPr/>
          <p:nvPr/>
        </p:nvGrpSpPr>
        <p:grpSpPr>
          <a:xfrm>
            <a:off x="498090" y="1187400"/>
            <a:ext cx="3144642" cy="281081"/>
            <a:chOff x="498089" y="1396308"/>
            <a:chExt cx="2706029" cy="281081"/>
          </a:xfrm>
        </p:grpSpPr>
        <p:sp>
          <p:nvSpPr>
            <p:cNvPr id="4" name="ZoneTexte 3">
              <a:extLst>
                <a:ext uri="{FF2B5EF4-FFF2-40B4-BE49-F238E27FC236}">
                  <a16:creationId xmlns:a16="http://schemas.microsoft.com/office/drawing/2014/main" id="{5E5C2273-FB9B-DEAA-6FA6-1B05826866CC}"/>
                </a:ext>
              </a:extLst>
            </p:cNvPr>
            <p:cNvSpPr txBox="1"/>
            <p:nvPr/>
          </p:nvSpPr>
          <p:spPr>
            <a:xfrm>
              <a:off x="498089" y="1396308"/>
              <a:ext cx="27060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Inter SemiBold" panose="020B0604020202020204" charset="0"/>
                  <a:ea typeface="Inter SemiBold" panose="020B0604020202020204" charset="0"/>
                </a:rPr>
                <a:t>Dataset description</a:t>
              </a:r>
              <a:endParaRPr lang="en-US" sz="1000" dirty="0">
                <a:latin typeface="Inter SemiBold" panose="020B0604020202020204" charset="0"/>
                <a:ea typeface="Inter SemiBold" panose="020B0604020202020204" charset="0"/>
              </a:endParaRPr>
            </a:p>
          </p:txBody>
        </p:sp>
        <p:cxnSp>
          <p:nvCxnSpPr>
            <p:cNvPr id="5" name="Connecteur droit 4">
              <a:extLst>
                <a:ext uri="{FF2B5EF4-FFF2-40B4-BE49-F238E27FC236}">
                  <a16:creationId xmlns:a16="http://schemas.microsoft.com/office/drawing/2014/main" id="{2D13C775-56C4-663B-6FAC-D4154B0AD3E7}"/>
                </a:ext>
              </a:extLst>
            </p:cNvPr>
            <p:cNvCxnSpPr/>
            <p:nvPr/>
          </p:nvCxnSpPr>
          <p:spPr>
            <a:xfrm>
              <a:off x="498089" y="1677389"/>
              <a:ext cx="2706029" cy="0"/>
            </a:xfrm>
            <a:prstGeom prst="line">
              <a:avLst/>
            </a:prstGeom>
            <a:ln>
              <a:solidFill>
                <a:srgbClr val="0E34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48644A17-B1F8-176A-1AFB-116BE6453C5D}"/>
              </a:ext>
            </a:extLst>
          </p:cNvPr>
          <p:cNvGrpSpPr/>
          <p:nvPr/>
        </p:nvGrpSpPr>
        <p:grpSpPr>
          <a:xfrm>
            <a:off x="3746810" y="1187400"/>
            <a:ext cx="4928839" cy="281081"/>
            <a:chOff x="498089" y="1396308"/>
            <a:chExt cx="2706029" cy="281081"/>
          </a:xfrm>
        </p:grpSpPr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744DC483-FF16-EC87-95E5-D050D6A1D5B7}"/>
                </a:ext>
              </a:extLst>
            </p:cNvPr>
            <p:cNvSpPr txBox="1"/>
            <p:nvPr/>
          </p:nvSpPr>
          <p:spPr>
            <a:xfrm>
              <a:off x="498089" y="1396308"/>
              <a:ext cx="27060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Inter SemiBold" panose="020B0604020202020204" charset="0"/>
                  <a:ea typeface="Inter SemiBold" panose="020B0604020202020204" charset="0"/>
                </a:rPr>
                <a:t>Overview of the pickup location for a given hour oof a given day</a:t>
              </a:r>
              <a:endParaRPr lang="en-US" sz="1000" dirty="0">
                <a:latin typeface="Inter SemiBold" panose="020B0604020202020204" charset="0"/>
                <a:ea typeface="Inter SemiBold" panose="020B0604020202020204" charset="0"/>
              </a:endParaRPr>
            </a:p>
          </p:txBody>
        </p:sp>
        <p:cxnSp>
          <p:nvCxnSpPr>
            <p:cNvPr id="8" name="Connecteur droit 7">
              <a:extLst>
                <a:ext uri="{FF2B5EF4-FFF2-40B4-BE49-F238E27FC236}">
                  <a16:creationId xmlns:a16="http://schemas.microsoft.com/office/drawing/2014/main" id="{FCFEC396-5855-A2F1-D8BB-0EB6D02BF0D3}"/>
                </a:ext>
              </a:extLst>
            </p:cNvPr>
            <p:cNvCxnSpPr/>
            <p:nvPr/>
          </p:nvCxnSpPr>
          <p:spPr>
            <a:xfrm>
              <a:off x="498089" y="1677389"/>
              <a:ext cx="2706029" cy="0"/>
            </a:xfrm>
            <a:prstGeom prst="line">
              <a:avLst/>
            </a:prstGeom>
            <a:ln>
              <a:solidFill>
                <a:srgbClr val="0E34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ZoneTexte 8">
            <a:extLst>
              <a:ext uri="{FF2B5EF4-FFF2-40B4-BE49-F238E27FC236}">
                <a16:creationId xmlns:a16="http://schemas.microsoft.com/office/drawing/2014/main" id="{F79C8E81-3E34-19EA-4F33-12956D1B6427}"/>
              </a:ext>
            </a:extLst>
          </p:cNvPr>
          <p:cNvSpPr txBox="1"/>
          <p:nvPr/>
        </p:nvSpPr>
        <p:spPr>
          <a:xfrm>
            <a:off x="455942" y="1483486"/>
            <a:ext cx="3189321" cy="332398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90488" indent="-90488">
              <a:buFont typeface="Arial" panose="020B0604020202020204" pitchFamily="34" charset="0"/>
              <a:buChar char="•"/>
              <a:tabLst>
                <a:tab pos="90488" algn="l"/>
              </a:tabLst>
            </a:pPr>
            <a:r>
              <a:rPr lang="en-US" sz="1000" dirty="0">
                <a:latin typeface="Inter SemiBold" panose="020B0604020202020204" charset="0"/>
                <a:ea typeface="Inter SemiBold" panose="020B0604020202020204" charset="0"/>
              </a:rPr>
              <a:t>Dataset of April 2014 used with 564k lines </a:t>
            </a:r>
          </a:p>
          <a:p>
            <a:pPr marL="90488" indent="-90488">
              <a:buFont typeface="Arial" panose="020B0604020202020204" pitchFamily="34" charset="0"/>
              <a:buChar char="•"/>
              <a:tabLst>
                <a:tab pos="90488" algn="l"/>
              </a:tabLst>
            </a:pPr>
            <a:endParaRPr lang="en-US" sz="1000" dirty="0">
              <a:latin typeface="Inter SemiBold" panose="020B0604020202020204" charset="0"/>
              <a:ea typeface="Inter SemiBold" panose="020B0604020202020204" charset="0"/>
            </a:endParaRPr>
          </a:p>
          <a:p>
            <a:pPr marL="90488" indent="-90488">
              <a:buFont typeface="Arial" panose="020B0604020202020204" pitchFamily="34" charset="0"/>
              <a:buChar char="•"/>
              <a:tabLst>
                <a:tab pos="90488" algn="l"/>
              </a:tabLst>
            </a:pPr>
            <a:r>
              <a:rPr lang="en-US" sz="1000" dirty="0">
                <a:latin typeface="Inter SemiBold" panose="020B0604020202020204" charset="0"/>
                <a:ea typeface="Inter SemiBold" panose="020B0604020202020204" charset="0"/>
              </a:rPr>
              <a:t>4 columns: </a:t>
            </a:r>
            <a:br>
              <a:rPr lang="en-US" sz="1000" dirty="0">
                <a:latin typeface="Inter SemiBold" panose="020B0604020202020204" charset="0"/>
                <a:ea typeface="Inter SemiBold" panose="020B0604020202020204" charset="0"/>
              </a:rPr>
            </a:br>
            <a:r>
              <a:rPr lang="en-US" sz="1000" dirty="0">
                <a:latin typeface="Inter SemiBold" panose="020B0604020202020204" charset="0"/>
                <a:ea typeface="Inter SemiBold" panose="020B0604020202020204" charset="0"/>
              </a:rPr>
              <a:t>- Date </a:t>
            </a:r>
            <a:br>
              <a:rPr lang="en-US" sz="1000" dirty="0">
                <a:latin typeface="Inter SemiBold" panose="020B0604020202020204" charset="0"/>
                <a:ea typeface="Inter SemiBold" panose="020B0604020202020204" charset="0"/>
              </a:rPr>
            </a:br>
            <a:r>
              <a:rPr lang="en-US" sz="1000" dirty="0">
                <a:latin typeface="Inter SemiBold" panose="020B0604020202020204" charset="0"/>
                <a:ea typeface="Inter SemiBold" panose="020B0604020202020204" charset="0"/>
              </a:rPr>
              <a:t>- Latitude</a:t>
            </a:r>
            <a:br>
              <a:rPr lang="en-US" sz="1000" dirty="0">
                <a:latin typeface="Inter SemiBold" panose="020B0604020202020204" charset="0"/>
                <a:ea typeface="Inter SemiBold" panose="020B0604020202020204" charset="0"/>
              </a:rPr>
            </a:br>
            <a:r>
              <a:rPr lang="en-US" sz="1000" dirty="0">
                <a:latin typeface="Inter SemiBold" panose="020B0604020202020204" charset="0"/>
                <a:ea typeface="Inter SemiBold" panose="020B0604020202020204" charset="0"/>
              </a:rPr>
              <a:t>- Longitude</a:t>
            </a:r>
            <a:br>
              <a:rPr lang="en-US" sz="1000" dirty="0">
                <a:latin typeface="Inter SemiBold" panose="020B0604020202020204" charset="0"/>
                <a:ea typeface="Inter SemiBold" panose="020B0604020202020204" charset="0"/>
              </a:rPr>
            </a:br>
            <a:r>
              <a:rPr lang="en-US" sz="1000" dirty="0">
                <a:latin typeface="Inter SemiBold" panose="020B0604020202020204" charset="0"/>
                <a:ea typeface="Inter SemiBold" panose="020B0604020202020204" charset="0"/>
              </a:rPr>
              <a:t>- Base : Internal code, not used in the analysis</a:t>
            </a:r>
          </a:p>
          <a:p>
            <a:pPr marL="90488" indent="-90488">
              <a:buFont typeface="Arial" panose="020B0604020202020204" pitchFamily="34" charset="0"/>
              <a:buChar char="•"/>
              <a:tabLst>
                <a:tab pos="90488" algn="l"/>
              </a:tabLst>
            </a:pPr>
            <a:endParaRPr lang="en-US" sz="1000" dirty="0">
              <a:latin typeface="Inter SemiBold" panose="020B0604020202020204" charset="0"/>
              <a:ea typeface="Inter SemiBold" panose="020B0604020202020204" charset="0"/>
            </a:endParaRPr>
          </a:p>
          <a:p>
            <a:pPr marL="90488" indent="-90488">
              <a:buFont typeface="Arial" panose="020B0604020202020204" pitchFamily="34" charset="0"/>
              <a:buChar char="•"/>
              <a:tabLst>
                <a:tab pos="90488" algn="l"/>
              </a:tabLst>
            </a:pPr>
            <a:r>
              <a:rPr lang="en-US" sz="1000" dirty="0">
                <a:latin typeface="Inter SemiBold" panose="020B0604020202020204" charset="0"/>
                <a:ea typeface="Inter SemiBold" panose="020B0604020202020204" charset="0"/>
              </a:rPr>
              <a:t>Preprocessing limited to converting the date column into several sub-columns</a:t>
            </a:r>
          </a:p>
          <a:p>
            <a:pPr marL="90488" indent="-90488">
              <a:buFont typeface="Arial" panose="020B0604020202020204" pitchFamily="34" charset="0"/>
              <a:buChar char="•"/>
              <a:tabLst>
                <a:tab pos="90488" algn="l"/>
              </a:tabLst>
            </a:pPr>
            <a:endParaRPr lang="en-US" sz="1000" dirty="0">
              <a:latin typeface="Inter SemiBold" panose="020B0604020202020204" charset="0"/>
              <a:ea typeface="Inter SemiBold" panose="020B0604020202020204" charset="0"/>
            </a:endParaRPr>
          </a:p>
          <a:p>
            <a:pPr marL="90488" indent="-90488">
              <a:buFont typeface="Arial" panose="020B0604020202020204" pitchFamily="34" charset="0"/>
              <a:buChar char="•"/>
              <a:tabLst>
                <a:tab pos="90488" algn="l"/>
              </a:tabLst>
            </a:pPr>
            <a:r>
              <a:rPr lang="en-US" sz="1000" dirty="0">
                <a:latin typeface="Inter SemiBold" panose="020B0604020202020204" charset="0"/>
                <a:ea typeface="Inter SemiBold" panose="020B0604020202020204" charset="0"/>
              </a:rPr>
              <a:t>Focus on New York City inside this latitude and longitude line : </a:t>
            </a:r>
            <a:br>
              <a:rPr lang="en-US" sz="1000" dirty="0">
                <a:latin typeface="Inter SemiBold" panose="020B0604020202020204" charset="0"/>
                <a:ea typeface="Inter SemiBold" panose="020B0604020202020204" charset="0"/>
              </a:rPr>
            </a:br>
            <a:r>
              <a:rPr lang="en-US" sz="1000" dirty="0">
                <a:latin typeface="Inter SemiBold" panose="020B0604020202020204" charset="0"/>
                <a:ea typeface="Inter SemiBold" panose="020B0604020202020204" charset="0"/>
              </a:rPr>
              <a:t>- Latitude minimum = 40.4774</a:t>
            </a:r>
            <a:br>
              <a:rPr lang="en-US" sz="1000" dirty="0">
                <a:latin typeface="Inter SemiBold" panose="020B0604020202020204" charset="0"/>
                <a:ea typeface="Inter SemiBold" panose="020B0604020202020204" charset="0"/>
              </a:rPr>
            </a:br>
            <a:r>
              <a:rPr lang="en-US" sz="1000" dirty="0">
                <a:latin typeface="Inter SemiBold" panose="020B0604020202020204" charset="0"/>
                <a:ea typeface="Inter SemiBold" panose="020B0604020202020204" charset="0"/>
              </a:rPr>
              <a:t>- Latitude maximum = 40.9176</a:t>
            </a:r>
            <a:br>
              <a:rPr lang="en-US" sz="1000" dirty="0">
                <a:latin typeface="Inter SemiBold" panose="020B0604020202020204" charset="0"/>
                <a:ea typeface="Inter SemiBold" panose="020B0604020202020204" charset="0"/>
              </a:rPr>
            </a:br>
            <a:r>
              <a:rPr lang="en-US" sz="1000" dirty="0">
                <a:latin typeface="Inter SemiBold" panose="020B0604020202020204" charset="0"/>
                <a:ea typeface="Inter SemiBold" panose="020B0604020202020204" charset="0"/>
              </a:rPr>
              <a:t>- Longitude minimum = -74.2591</a:t>
            </a:r>
            <a:br>
              <a:rPr lang="en-US" sz="1000" dirty="0">
                <a:latin typeface="Inter SemiBold" panose="020B0604020202020204" charset="0"/>
                <a:ea typeface="Inter SemiBold" panose="020B0604020202020204" charset="0"/>
              </a:rPr>
            </a:br>
            <a:r>
              <a:rPr lang="en-US" sz="1000" dirty="0">
                <a:latin typeface="Inter SemiBold" panose="020B0604020202020204" charset="0"/>
                <a:ea typeface="Inter SemiBold" panose="020B0604020202020204" charset="0"/>
              </a:rPr>
              <a:t>- Longitude maximum = -73.7004</a:t>
            </a:r>
          </a:p>
          <a:p>
            <a:pPr marL="90488" indent="-90488">
              <a:buFont typeface="Arial" panose="020B0604020202020204" pitchFamily="34" charset="0"/>
              <a:buChar char="•"/>
              <a:tabLst>
                <a:tab pos="90488" algn="l"/>
              </a:tabLst>
            </a:pPr>
            <a:endParaRPr lang="en-US" sz="1000" dirty="0">
              <a:latin typeface="Inter SemiBold" panose="020B0604020202020204" charset="0"/>
              <a:ea typeface="Inter SemiBold" panose="020B0604020202020204" charset="0"/>
            </a:endParaRPr>
          </a:p>
          <a:p>
            <a:pPr marL="90488" indent="-90488">
              <a:buFont typeface="Arial" panose="020B0604020202020204" pitchFamily="34" charset="0"/>
              <a:buChar char="•"/>
              <a:tabLst>
                <a:tab pos="90488" algn="l"/>
              </a:tabLst>
            </a:pPr>
            <a:r>
              <a:rPr lang="en-US" sz="1000" dirty="0">
                <a:latin typeface="Inter SemiBold" panose="020B0604020202020204" charset="0"/>
                <a:ea typeface="Inter SemiBold" panose="020B0604020202020204" charset="0"/>
              </a:rPr>
              <a:t>Analysis done on the 30</a:t>
            </a:r>
            <a:r>
              <a:rPr lang="en-US" sz="1000" baseline="30000" dirty="0">
                <a:latin typeface="Inter SemiBold" panose="020B0604020202020204" charset="0"/>
                <a:ea typeface="Inter SemiBold" panose="020B0604020202020204" charset="0"/>
              </a:rPr>
              <a:t>th</a:t>
            </a:r>
            <a:r>
              <a:rPr lang="en-US" sz="1000" dirty="0">
                <a:latin typeface="Inter SemiBold" panose="020B0604020202020204" charset="0"/>
                <a:ea typeface="Inter SemiBold" panose="020B0604020202020204" charset="0"/>
              </a:rPr>
              <a:t> of April 2014 at 5pm to limit the number of lines</a:t>
            </a:r>
          </a:p>
          <a:p>
            <a:pPr marL="90488" indent="-90488">
              <a:buFont typeface="Arial" panose="020B0604020202020204" pitchFamily="34" charset="0"/>
              <a:buChar char="•"/>
              <a:tabLst>
                <a:tab pos="90488" algn="l"/>
              </a:tabLst>
            </a:pPr>
            <a:endParaRPr lang="en-US" sz="1000" dirty="0">
              <a:latin typeface="Inter SemiBold" panose="020B0604020202020204" charset="0"/>
              <a:ea typeface="Inter SemiBold" panose="020B0604020202020204" charset="0"/>
            </a:endParaRP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A63A8774-0055-8FCD-8BDC-DF8D6D1330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01853" y="1693793"/>
            <a:ext cx="3967434" cy="2903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1618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84375C37-1850-8219-1D8C-D7C7B9966E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87678213-5D21-64B0-C5C7-E17C6383E701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6476783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Monday and Sunday are the lowest day while the peak in on Wednesday</a:t>
            </a: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9C70A396-324C-0D90-B0F5-F389D0CA61AA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E96C6B46-BDF3-ABCA-F034-3AD39503712D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pic>
        <p:nvPicPr>
          <p:cNvPr id="3" name="Picture 2" descr="Le nouveau logo Uber ne transporte personne !">
            <a:extLst>
              <a:ext uri="{FF2B5EF4-FFF2-40B4-BE49-F238E27FC236}">
                <a16:creationId xmlns:a16="http://schemas.microsoft.com/office/drawing/2014/main" id="{FD11FD53-B98C-01CA-D1D3-246EB414EC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3" t="16798" r="20554" b="17764"/>
          <a:stretch/>
        </p:blipFill>
        <p:spPr bwMode="auto">
          <a:xfrm>
            <a:off x="7924641" y="482852"/>
            <a:ext cx="909631" cy="605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87971412-EA6F-E8BA-CAB2-4B34D163EF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5636" y="1749372"/>
            <a:ext cx="8312728" cy="2481496"/>
          </a:xfrm>
          <a:prstGeom prst="rect">
            <a:avLst/>
          </a:prstGeom>
        </p:spPr>
      </p:pic>
      <p:grpSp>
        <p:nvGrpSpPr>
          <p:cNvPr id="7" name="Groupe 6">
            <a:extLst>
              <a:ext uri="{FF2B5EF4-FFF2-40B4-BE49-F238E27FC236}">
                <a16:creationId xmlns:a16="http://schemas.microsoft.com/office/drawing/2014/main" id="{3C157578-C435-003F-E055-475B28F566F6}"/>
              </a:ext>
            </a:extLst>
          </p:cNvPr>
          <p:cNvGrpSpPr/>
          <p:nvPr/>
        </p:nvGrpSpPr>
        <p:grpSpPr>
          <a:xfrm>
            <a:off x="491161" y="1504298"/>
            <a:ext cx="7994748" cy="276999"/>
            <a:chOff x="495742" y="1400390"/>
            <a:chExt cx="2708376" cy="276999"/>
          </a:xfrm>
        </p:grpSpPr>
        <p:sp>
          <p:nvSpPr>
            <p:cNvPr id="8" name="ZoneTexte 7">
              <a:extLst>
                <a:ext uri="{FF2B5EF4-FFF2-40B4-BE49-F238E27FC236}">
                  <a16:creationId xmlns:a16="http://schemas.microsoft.com/office/drawing/2014/main" id="{BDEDB77B-E540-71C1-FFF6-27ABB23D96DF}"/>
                </a:ext>
              </a:extLst>
            </p:cNvPr>
            <p:cNvSpPr txBox="1"/>
            <p:nvPr/>
          </p:nvSpPr>
          <p:spPr>
            <a:xfrm>
              <a:off x="495742" y="1400390"/>
              <a:ext cx="27060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Inter SemiBold" panose="020B0604020202020204" charset="0"/>
                  <a:ea typeface="Inter SemiBold" panose="020B0604020202020204" charset="0"/>
                </a:rPr>
                <a:t>Number of pickups per Day | </a:t>
              </a:r>
              <a:r>
                <a:rPr lang="en-US" sz="1200" dirty="0">
                  <a:solidFill>
                    <a:schemeClr val="bg1">
                      <a:lumMod val="75000"/>
                    </a:schemeClr>
                  </a:solidFill>
                  <a:latin typeface="Inter SemiBold" panose="020B0604020202020204" charset="0"/>
                  <a:ea typeface="Inter SemiBold" panose="020B0604020202020204" charset="0"/>
                </a:rPr>
                <a:t>April 2014, NYC only, 0 = Monday</a:t>
              </a:r>
              <a:endParaRPr lang="en-US" sz="1000" dirty="0">
                <a:solidFill>
                  <a:schemeClr val="bg1">
                    <a:lumMod val="75000"/>
                  </a:schemeClr>
                </a:solidFill>
                <a:latin typeface="Inter SemiBold" panose="020B0604020202020204" charset="0"/>
                <a:ea typeface="Inter SemiBold" panose="020B0604020202020204" charset="0"/>
              </a:endParaRPr>
            </a:p>
          </p:txBody>
        </p:sp>
        <p:cxnSp>
          <p:nvCxnSpPr>
            <p:cNvPr id="9" name="Connecteur droit 8">
              <a:extLst>
                <a:ext uri="{FF2B5EF4-FFF2-40B4-BE49-F238E27FC236}">
                  <a16:creationId xmlns:a16="http://schemas.microsoft.com/office/drawing/2014/main" id="{053332F4-7E05-EAD0-DEE2-7C19C2CBA443}"/>
                </a:ext>
              </a:extLst>
            </p:cNvPr>
            <p:cNvCxnSpPr/>
            <p:nvPr/>
          </p:nvCxnSpPr>
          <p:spPr>
            <a:xfrm>
              <a:off x="498089" y="1677389"/>
              <a:ext cx="2706029" cy="0"/>
            </a:xfrm>
            <a:prstGeom prst="line">
              <a:avLst/>
            </a:prstGeom>
            <a:ln>
              <a:solidFill>
                <a:srgbClr val="0E34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ZoneTexte 9">
            <a:extLst>
              <a:ext uri="{FF2B5EF4-FFF2-40B4-BE49-F238E27FC236}">
                <a16:creationId xmlns:a16="http://schemas.microsoft.com/office/drawing/2014/main" id="{E64F876E-4239-ECED-A03F-CA50D30371FC}"/>
              </a:ext>
            </a:extLst>
          </p:cNvPr>
          <p:cNvSpPr txBox="1"/>
          <p:nvPr/>
        </p:nvSpPr>
        <p:spPr>
          <a:xfrm>
            <a:off x="853716" y="4161634"/>
            <a:ext cx="80953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Inter SemiBold" panose="020B0604020202020204" charset="0"/>
                <a:ea typeface="Inter SemiBold" panose="020B0604020202020204" charset="0"/>
              </a:rPr>
              <a:t>Monday</a:t>
            </a:r>
            <a:endParaRPr lang="en-US" sz="700" dirty="0">
              <a:solidFill>
                <a:schemeClr val="bg1">
                  <a:lumMod val="75000"/>
                </a:schemeClr>
              </a:solidFill>
              <a:latin typeface="Inter SemiBold" panose="020B0604020202020204" charset="0"/>
              <a:ea typeface="Inter SemiBold" panose="020B0604020202020204" charset="0"/>
            </a:endParaRP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F01986AF-E019-9380-922D-5D7E2A247186}"/>
              </a:ext>
            </a:extLst>
          </p:cNvPr>
          <p:cNvSpPr txBox="1"/>
          <p:nvPr/>
        </p:nvSpPr>
        <p:spPr>
          <a:xfrm>
            <a:off x="1989671" y="4161634"/>
            <a:ext cx="80953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Inter SemiBold" panose="020B0604020202020204" charset="0"/>
                <a:ea typeface="Inter SemiBold" panose="020B0604020202020204" charset="0"/>
              </a:rPr>
              <a:t>Tuesday</a:t>
            </a:r>
            <a:endParaRPr lang="en-US" sz="700" dirty="0">
              <a:solidFill>
                <a:schemeClr val="bg1">
                  <a:lumMod val="75000"/>
                </a:schemeClr>
              </a:solidFill>
              <a:latin typeface="Inter SemiBold" panose="020B0604020202020204" charset="0"/>
              <a:ea typeface="Inter SemiBold" panose="020B0604020202020204" charset="0"/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A98A83FB-7861-161A-5FED-FE0A3C505FB9}"/>
              </a:ext>
            </a:extLst>
          </p:cNvPr>
          <p:cNvSpPr txBox="1"/>
          <p:nvPr/>
        </p:nvSpPr>
        <p:spPr>
          <a:xfrm>
            <a:off x="3040625" y="4161634"/>
            <a:ext cx="9795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Inter SemiBold" panose="020B0604020202020204" charset="0"/>
                <a:ea typeface="Inter SemiBold" panose="020B0604020202020204" charset="0"/>
              </a:rPr>
              <a:t>Wednesday</a:t>
            </a:r>
            <a:endParaRPr lang="en-US" sz="700" dirty="0">
              <a:solidFill>
                <a:schemeClr val="bg1">
                  <a:lumMod val="75000"/>
                </a:schemeClr>
              </a:solidFill>
              <a:latin typeface="Inter SemiBold" panose="020B0604020202020204" charset="0"/>
              <a:ea typeface="Inter SemiBold" panose="020B0604020202020204" charset="0"/>
            </a:endParaRP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B1B076A0-C519-C7DE-010B-C13A79387EBE}"/>
              </a:ext>
            </a:extLst>
          </p:cNvPr>
          <p:cNvSpPr txBox="1"/>
          <p:nvPr/>
        </p:nvSpPr>
        <p:spPr>
          <a:xfrm>
            <a:off x="4261581" y="4161634"/>
            <a:ext cx="80953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Inter SemiBold" panose="020B0604020202020204" charset="0"/>
                <a:ea typeface="Inter SemiBold" panose="020B0604020202020204" charset="0"/>
              </a:rPr>
              <a:t>Thursday</a:t>
            </a:r>
            <a:endParaRPr lang="en-US" sz="700" dirty="0">
              <a:solidFill>
                <a:schemeClr val="bg1">
                  <a:lumMod val="75000"/>
                </a:schemeClr>
              </a:solidFill>
              <a:latin typeface="Inter SemiBold" panose="020B0604020202020204" charset="0"/>
              <a:ea typeface="Inter SemiBold" panose="020B0604020202020204" charset="0"/>
            </a:endParaRP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39302E57-4804-DF34-098D-5930F35D1891}"/>
              </a:ext>
            </a:extLst>
          </p:cNvPr>
          <p:cNvSpPr txBox="1"/>
          <p:nvPr/>
        </p:nvSpPr>
        <p:spPr>
          <a:xfrm>
            <a:off x="5397536" y="4161634"/>
            <a:ext cx="80953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Inter SemiBold" panose="020B0604020202020204" charset="0"/>
                <a:ea typeface="Inter SemiBold" panose="020B0604020202020204" charset="0"/>
              </a:rPr>
              <a:t>Friday</a:t>
            </a:r>
            <a:endParaRPr lang="en-US" sz="700" dirty="0">
              <a:solidFill>
                <a:schemeClr val="bg1">
                  <a:lumMod val="75000"/>
                </a:schemeClr>
              </a:solidFill>
              <a:latin typeface="Inter SemiBold" panose="020B0604020202020204" charset="0"/>
              <a:ea typeface="Inter SemiBold" panose="020B0604020202020204" charset="0"/>
            </a:endParaRP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46CF7AB4-C43D-224E-0C94-027CB30FDF1F}"/>
              </a:ext>
            </a:extLst>
          </p:cNvPr>
          <p:cNvSpPr txBox="1"/>
          <p:nvPr/>
        </p:nvSpPr>
        <p:spPr>
          <a:xfrm>
            <a:off x="6533491" y="4161634"/>
            <a:ext cx="80953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Inter SemiBold" panose="020B0604020202020204" charset="0"/>
                <a:ea typeface="Inter SemiBold" panose="020B0604020202020204" charset="0"/>
              </a:rPr>
              <a:t>Saturday</a:t>
            </a:r>
            <a:endParaRPr lang="en-US" sz="700" dirty="0">
              <a:solidFill>
                <a:schemeClr val="bg1">
                  <a:lumMod val="75000"/>
                </a:schemeClr>
              </a:solidFill>
              <a:latin typeface="Inter SemiBold" panose="020B0604020202020204" charset="0"/>
              <a:ea typeface="Inter SemiBold" panose="020B0604020202020204" charset="0"/>
            </a:endParaRP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DAEE9922-ADBB-6FE1-4A57-9C8A5BAE490C}"/>
              </a:ext>
            </a:extLst>
          </p:cNvPr>
          <p:cNvSpPr txBox="1"/>
          <p:nvPr/>
        </p:nvSpPr>
        <p:spPr>
          <a:xfrm>
            <a:off x="7669447" y="4161634"/>
            <a:ext cx="80953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Inter SemiBold" panose="020B0604020202020204" charset="0"/>
                <a:ea typeface="Inter SemiBold" panose="020B0604020202020204" charset="0"/>
              </a:rPr>
              <a:t>Sunday</a:t>
            </a:r>
            <a:endParaRPr lang="en-US" sz="700" dirty="0">
              <a:solidFill>
                <a:schemeClr val="bg1">
                  <a:lumMod val="75000"/>
                </a:schemeClr>
              </a:solidFill>
              <a:latin typeface="Inter SemiBold" panose="020B0604020202020204" charset="0"/>
              <a:ea typeface="Inter SemiBold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9150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F78227D4-CDAD-1E04-6CA2-1AB00A9DE6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E4DCA5D7-8374-4AE5-7C08-AB6865E27795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652398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During the week, there is a peak at 7am then between 5pm and 8pm while the night is busy during the weekend</a:t>
            </a: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813E5AE6-CED5-7B06-92D8-2329CC594282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9C25DFA6-0635-6D03-6126-A3AC8976AA22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21859097-B8CF-B308-12EC-1CC63DC887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1639" y="2025242"/>
            <a:ext cx="8360723" cy="2401426"/>
          </a:xfrm>
          <a:prstGeom prst="rect">
            <a:avLst/>
          </a:prstGeom>
        </p:spPr>
      </p:pic>
      <p:pic>
        <p:nvPicPr>
          <p:cNvPr id="5" name="Picture 2" descr="Le nouveau logo Uber ne transporte personne !">
            <a:extLst>
              <a:ext uri="{FF2B5EF4-FFF2-40B4-BE49-F238E27FC236}">
                <a16:creationId xmlns:a16="http://schemas.microsoft.com/office/drawing/2014/main" id="{957126DA-C8A7-A9E1-F808-5B99E690514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3" t="16798" r="20554" b="17764"/>
          <a:stretch/>
        </p:blipFill>
        <p:spPr bwMode="auto">
          <a:xfrm>
            <a:off x="7924641" y="482852"/>
            <a:ext cx="909631" cy="605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8468EDDE-E9F8-4F81-CBA9-162369660B86}"/>
              </a:ext>
            </a:extLst>
          </p:cNvPr>
          <p:cNvSpPr txBox="1"/>
          <p:nvPr/>
        </p:nvSpPr>
        <p:spPr>
          <a:xfrm>
            <a:off x="491161" y="1504298"/>
            <a:ext cx="79878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Number of pickups per Hour depending on the day | 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Inter SemiBold" panose="020B0604020202020204" charset="0"/>
                <a:ea typeface="Inter SemiBold" panose="020B0604020202020204" charset="0"/>
              </a:rPr>
              <a:t>April 2014, NYC only, 0 = Monday</a:t>
            </a:r>
            <a:endParaRPr lang="en-US" sz="1000" dirty="0">
              <a:solidFill>
                <a:schemeClr val="bg1">
                  <a:lumMod val="75000"/>
                </a:schemeClr>
              </a:solidFill>
              <a:latin typeface="Inter SemiBold" panose="020B0604020202020204" charset="0"/>
              <a:ea typeface="Inter SemiBold" panose="020B0604020202020204" charset="0"/>
            </a:endParaRPr>
          </a:p>
        </p:txBody>
      </p:sp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2334A5B9-5B73-4C0C-6DF2-E42D3DB9D9B3}"/>
              </a:ext>
            </a:extLst>
          </p:cNvPr>
          <p:cNvCxnSpPr/>
          <p:nvPr/>
        </p:nvCxnSpPr>
        <p:spPr>
          <a:xfrm>
            <a:off x="498089" y="1781297"/>
            <a:ext cx="7987820" cy="0"/>
          </a:xfrm>
          <a:prstGeom prst="line">
            <a:avLst/>
          </a:prstGeom>
          <a:ln>
            <a:solidFill>
              <a:srgbClr val="0E344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76690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1C9A9092-C107-D9E0-E9F8-ED0E8E1E2E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2D04710C-FFDE-9078-D801-1A93A0666AED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6576019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 err="1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DBScan</a:t>
            </a:r>
            <a:r>
              <a:rPr lang="en-US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is used to calculate coordinates of hot zones at any given time</a:t>
            </a: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73CAD577-0F72-CBF4-5B11-E5C410D5BC1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2D0A98B0-5388-A0DD-D325-4D8AD5A34A70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pic>
        <p:nvPicPr>
          <p:cNvPr id="3" name="Picture 2" descr="Le nouveau logo Uber ne transporte personne !">
            <a:extLst>
              <a:ext uri="{FF2B5EF4-FFF2-40B4-BE49-F238E27FC236}">
                <a16:creationId xmlns:a16="http://schemas.microsoft.com/office/drawing/2014/main" id="{24107D86-7F03-2494-2874-9626EEB9317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3" t="16798" r="20554" b="17764"/>
          <a:stretch/>
        </p:blipFill>
        <p:spPr bwMode="auto">
          <a:xfrm>
            <a:off x="7924641" y="482852"/>
            <a:ext cx="909631" cy="605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roupe 3">
            <a:extLst>
              <a:ext uri="{FF2B5EF4-FFF2-40B4-BE49-F238E27FC236}">
                <a16:creationId xmlns:a16="http://schemas.microsoft.com/office/drawing/2014/main" id="{CFB7869D-B7D5-261C-4861-6FF7802FE9EA}"/>
              </a:ext>
            </a:extLst>
          </p:cNvPr>
          <p:cNvGrpSpPr/>
          <p:nvPr/>
        </p:nvGrpSpPr>
        <p:grpSpPr>
          <a:xfrm>
            <a:off x="498089" y="1336836"/>
            <a:ext cx="3947531" cy="281081"/>
            <a:chOff x="498089" y="1396308"/>
            <a:chExt cx="2706029" cy="281081"/>
          </a:xfrm>
        </p:grpSpPr>
        <p:sp>
          <p:nvSpPr>
            <p:cNvPr id="5" name="ZoneTexte 4">
              <a:extLst>
                <a:ext uri="{FF2B5EF4-FFF2-40B4-BE49-F238E27FC236}">
                  <a16:creationId xmlns:a16="http://schemas.microsoft.com/office/drawing/2014/main" id="{E3C2290A-5FAE-C3D7-FC4D-00FCE6900DCE}"/>
                </a:ext>
              </a:extLst>
            </p:cNvPr>
            <p:cNvSpPr txBox="1"/>
            <p:nvPr/>
          </p:nvSpPr>
          <p:spPr>
            <a:xfrm>
              <a:off x="498089" y="1396308"/>
              <a:ext cx="27060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err="1">
                  <a:latin typeface="Inter SemiBold" panose="020B0604020202020204" charset="0"/>
                  <a:ea typeface="Inter SemiBold" panose="020B0604020202020204" charset="0"/>
                </a:rPr>
                <a:t>Kmeans</a:t>
              </a:r>
              <a:r>
                <a:rPr lang="en-US" sz="1200" dirty="0">
                  <a:latin typeface="Inter SemiBold" panose="020B0604020202020204" charset="0"/>
                  <a:ea typeface="Inter SemiBold" panose="020B0604020202020204" charset="0"/>
                </a:rPr>
                <a:t> Clustering</a:t>
              </a:r>
              <a:endParaRPr lang="en-US" sz="1000" dirty="0">
                <a:latin typeface="Inter SemiBold" panose="020B0604020202020204" charset="0"/>
                <a:ea typeface="Inter SemiBold" panose="020B0604020202020204" charset="0"/>
              </a:endParaRPr>
            </a:p>
          </p:txBody>
        </p:sp>
        <p:cxnSp>
          <p:nvCxnSpPr>
            <p:cNvPr id="6" name="Connecteur droit 5">
              <a:extLst>
                <a:ext uri="{FF2B5EF4-FFF2-40B4-BE49-F238E27FC236}">
                  <a16:creationId xmlns:a16="http://schemas.microsoft.com/office/drawing/2014/main" id="{F0BCE8DC-A3E6-048F-F3B9-21367131C4FC}"/>
                </a:ext>
              </a:extLst>
            </p:cNvPr>
            <p:cNvCxnSpPr/>
            <p:nvPr/>
          </p:nvCxnSpPr>
          <p:spPr>
            <a:xfrm>
              <a:off x="498089" y="1677389"/>
              <a:ext cx="2706029" cy="0"/>
            </a:xfrm>
            <a:prstGeom prst="line">
              <a:avLst/>
            </a:prstGeom>
            <a:ln>
              <a:solidFill>
                <a:srgbClr val="0E34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oupe 6">
            <a:extLst>
              <a:ext uri="{FF2B5EF4-FFF2-40B4-BE49-F238E27FC236}">
                <a16:creationId xmlns:a16="http://schemas.microsoft.com/office/drawing/2014/main" id="{214ABE02-C1C6-7F37-CB4D-87509A696AA7}"/>
              </a:ext>
            </a:extLst>
          </p:cNvPr>
          <p:cNvGrpSpPr/>
          <p:nvPr/>
        </p:nvGrpSpPr>
        <p:grpSpPr>
          <a:xfrm>
            <a:off x="4728118" y="1336836"/>
            <a:ext cx="3947531" cy="281081"/>
            <a:chOff x="498089" y="1396308"/>
            <a:chExt cx="2706029" cy="281081"/>
          </a:xfrm>
        </p:grpSpPr>
        <p:sp>
          <p:nvSpPr>
            <p:cNvPr id="8" name="ZoneTexte 7">
              <a:extLst>
                <a:ext uri="{FF2B5EF4-FFF2-40B4-BE49-F238E27FC236}">
                  <a16:creationId xmlns:a16="http://schemas.microsoft.com/office/drawing/2014/main" id="{155FC3D3-2AAF-0472-F718-4D0ED7C960F3}"/>
                </a:ext>
              </a:extLst>
            </p:cNvPr>
            <p:cNvSpPr txBox="1"/>
            <p:nvPr/>
          </p:nvSpPr>
          <p:spPr>
            <a:xfrm>
              <a:off x="498089" y="1396308"/>
              <a:ext cx="27060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err="1">
                  <a:latin typeface="Inter SemiBold" panose="020B0604020202020204" charset="0"/>
                  <a:ea typeface="Inter SemiBold" panose="020B0604020202020204" charset="0"/>
                </a:rPr>
                <a:t>DBScan</a:t>
              </a:r>
              <a:endParaRPr lang="en-US" sz="1000" dirty="0">
                <a:latin typeface="Inter SemiBold" panose="020B0604020202020204" charset="0"/>
                <a:ea typeface="Inter SemiBold" panose="020B0604020202020204" charset="0"/>
              </a:endParaRPr>
            </a:p>
          </p:txBody>
        </p:sp>
        <p:cxnSp>
          <p:nvCxnSpPr>
            <p:cNvPr id="9" name="Connecteur droit 8">
              <a:extLst>
                <a:ext uri="{FF2B5EF4-FFF2-40B4-BE49-F238E27FC236}">
                  <a16:creationId xmlns:a16="http://schemas.microsoft.com/office/drawing/2014/main" id="{9854DFE5-B9F8-3B0B-5F79-454491E54227}"/>
                </a:ext>
              </a:extLst>
            </p:cNvPr>
            <p:cNvCxnSpPr/>
            <p:nvPr/>
          </p:nvCxnSpPr>
          <p:spPr>
            <a:xfrm>
              <a:off x="498089" y="1677389"/>
              <a:ext cx="2706029" cy="0"/>
            </a:xfrm>
            <a:prstGeom prst="line">
              <a:avLst/>
            </a:prstGeom>
            <a:ln>
              <a:solidFill>
                <a:srgbClr val="0E34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CB56B720-5CB4-6DA5-5B07-8CA3E59175A8}"/>
              </a:ext>
            </a:extLst>
          </p:cNvPr>
          <p:cNvSpPr/>
          <p:nvPr/>
        </p:nvSpPr>
        <p:spPr>
          <a:xfrm>
            <a:off x="498089" y="1749943"/>
            <a:ext cx="334535" cy="82118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0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Description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0C24B66-B759-FE38-6FA5-2F80425D9094}"/>
              </a:ext>
            </a:extLst>
          </p:cNvPr>
          <p:cNvSpPr/>
          <p:nvPr/>
        </p:nvSpPr>
        <p:spPr>
          <a:xfrm>
            <a:off x="498089" y="2634676"/>
            <a:ext cx="334535" cy="181009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0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Cluster Overview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F4B2703F-6B9C-5055-142D-5C4328AC4484}"/>
              </a:ext>
            </a:extLst>
          </p:cNvPr>
          <p:cNvSpPr txBox="1"/>
          <p:nvPr/>
        </p:nvSpPr>
        <p:spPr>
          <a:xfrm>
            <a:off x="901689" y="1833583"/>
            <a:ext cx="354393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0488" indent="-90488">
              <a:buFont typeface="Arial" panose="020B0604020202020204" pitchFamily="34" charset="0"/>
              <a:buChar char="•"/>
              <a:tabLst>
                <a:tab pos="90488" algn="l"/>
              </a:tabLst>
            </a:pPr>
            <a:r>
              <a:rPr lang="en-US" sz="1000" dirty="0">
                <a:latin typeface="Inter SemiBold" panose="020B0604020202020204" charset="0"/>
                <a:ea typeface="Inter SemiBold" panose="020B0604020202020204" charset="0"/>
              </a:rPr>
              <a:t>Elbow and silhouette methods to get the optimal number of clusters</a:t>
            </a:r>
          </a:p>
          <a:p>
            <a:pPr marL="90488" indent="-90488">
              <a:buFont typeface="Arial" panose="020B0604020202020204" pitchFamily="34" charset="0"/>
              <a:buChar char="•"/>
              <a:tabLst>
                <a:tab pos="90488" algn="l"/>
              </a:tabLst>
            </a:pPr>
            <a:r>
              <a:rPr lang="en-US" sz="1000" dirty="0">
                <a:latin typeface="Inter SemiBold" panose="020B0604020202020204" charset="0"/>
                <a:ea typeface="Inter SemiBold" panose="020B0604020202020204" charset="0"/>
              </a:rPr>
              <a:t>9 clusters seems to be the best for April 30</a:t>
            </a:r>
            <a:r>
              <a:rPr lang="en-US" sz="1000" baseline="30000" dirty="0">
                <a:latin typeface="Inter SemiBold" panose="020B0604020202020204" charset="0"/>
                <a:ea typeface="Inter SemiBold" panose="020B0604020202020204" charset="0"/>
              </a:rPr>
              <a:t>th</a:t>
            </a:r>
            <a:r>
              <a:rPr lang="en-US" sz="1000" dirty="0">
                <a:latin typeface="Inter SemiBold" panose="020B0604020202020204" charset="0"/>
                <a:ea typeface="Inter SemiBold" panose="020B0604020202020204" charset="0"/>
              </a:rPr>
              <a:t> </a:t>
            </a:r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94FD4966-BD60-A30B-564B-0E122229E14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7113" t="13288" b="3525"/>
          <a:stretch/>
        </p:blipFill>
        <p:spPr>
          <a:xfrm>
            <a:off x="1315018" y="2634676"/>
            <a:ext cx="2447065" cy="1810095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25AD0E38-5900-7FB0-D702-D0BDD9168D6D}"/>
              </a:ext>
            </a:extLst>
          </p:cNvPr>
          <p:cNvSpPr/>
          <p:nvPr/>
        </p:nvSpPr>
        <p:spPr>
          <a:xfrm>
            <a:off x="4808243" y="1749943"/>
            <a:ext cx="334535" cy="82118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0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Description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3663C63-04E9-4F3D-2B21-094A94AE4F36}"/>
              </a:ext>
            </a:extLst>
          </p:cNvPr>
          <p:cNvSpPr/>
          <p:nvPr/>
        </p:nvSpPr>
        <p:spPr>
          <a:xfrm>
            <a:off x="4808243" y="2634676"/>
            <a:ext cx="334535" cy="181009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0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Cluster Center Overview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4BFDEBCD-1353-DCE6-49C7-4FD476B0C65A}"/>
              </a:ext>
            </a:extLst>
          </p:cNvPr>
          <p:cNvSpPr txBox="1"/>
          <p:nvPr/>
        </p:nvSpPr>
        <p:spPr>
          <a:xfrm>
            <a:off x="5211843" y="1833583"/>
            <a:ext cx="354393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0488" indent="-90488">
              <a:buFont typeface="Arial" panose="020B0604020202020204" pitchFamily="34" charset="0"/>
              <a:buChar char="•"/>
              <a:tabLst>
                <a:tab pos="90488" algn="l"/>
              </a:tabLst>
            </a:pPr>
            <a:r>
              <a:rPr lang="en-US" sz="1000" dirty="0" err="1">
                <a:latin typeface="Inter SemiBold" panose="020B0604020202020204" charset="0"/>
                <a:ea typeface="Inter SemiBold" panose="020B0604020202020204" charset="0"/>
              </a:rPr>
              <a:t>DBScan</a:t>
            </a:r>
            <a:r>
              <a:rPr lang="en-US" sz="1000" dirty="0">
                <a:latin typeface="Inter SemiBold" panose="020B0604020202020204" charset="0"/>
                <a:ea typeface="Inter SemiBold" panose="020B0604020202020204" charset="0"/>
              </a:rPr>
              <a:t> used to handle different numbers of cluster depending on the time</a:t>
            </a:r>
          </a:p>
          <a:p>
            <a:pPr marL="90488" indent="-90488">
              <a:buFont typeface="Arial" panose="020B0604020202020204" pitchFamily="34" charset="0"/>
              <a:buChar char="•"/>
              <a:tabLst>
                <a:tab pos="90488" algn="l"/>
              </a:tabLst>
            </a:pPr>
            <a:r>
              <a:rPr lang="en-US" sz="1000" dirty="0">
                <a:latin typeface="Inter SemiBold" panose="020B0604020202020204" charset="0"/>
                <a:ea typeface="Inter SemiBold" panose="020B0604020202020204" charset="0"/>
              </a:rPr>
              <a:t>Parameters :  Epsilon = 0.1 /  Min Sample = 10</a:t>
            </a:r>
          </a:p>
          <a:p>
            <a:pPr marL="90488" indent="-90488">
              <a:buFont typeface="Arial" panose="020B0604020202020204" pitchFamily="34" charset="0"/>
              <a:buChar char="•"/>
              <a:tabLst>
                <a:tab pos="90488" algn="l"/>
              </a:tabLst>
            </a:pPr>
            <a:r>
              <a:rPr lang="en-US" sz="1000" dirty="0">
                <a:latin typeface="Inter SemiBold" panose="020B0604020202020204" charset="0"/>
                <a:ea typeface="Inter SemiBold" panose="020B0604020202020204" charset="0"/>
              </a:rPr>
              <a:t>6 clusters + outliers </a:t>
            </a:r>
          </a:p>
        </p:txBody>
      </p:sp>
      <p:pic>
        <p:nvPicPr>
          <p:cNvPr id="24" name="Image 23">
            <a:extLst>
              <a:ext uri="{FF2B5EF4-FFF2-40B4-BE49-F238E27FC236}">
                <a16:creationId xmlns:a16="http://schemas.microsoft.com/office/drawing/2014/main" id="{CCD8EE66-1671-27F1-468E-4134BA9B546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11412" y="2667185"/>
            <a:ext cx="2698405" cy="1745077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E07A2E8B-F9A0-07B2-7199-DA2777274193}"/>
              </a:ext>
            </a:extLst>
          </p:cNvPr>
          <p:cNvSpPr/>
          <p:nvPr/>
        </p:nvSpPr>
        <p:spPr>
          <a:xfrm>
            <a:off x="5216291" y="4500731"/>
            <a:ext cx="3147599" cy="319833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 err="1">
                <a:solidFill>
                  <a:schemeClr val="bg1"/>
                </a:solidFill>
                <a:latin typeface="Inter SemiBold" panose="020B0604020202020204" charset="0"/>
                <a:ea typeface="Inter SemiBold" panose="020B0604020202020204" charset="0"/>
              </a:rPr>
              <a:t>DBScan</a:t>
            </a:r>
            <a:r>
              <a:rPr lang="en-US" sz="1050" dirty="0">
                <a:solidFill>
                  <a:schemeClr val="bg1"/>
                </a:solidFill>
                <a:latin typeface="Inter SemiBold" panose="020B0604020202020204" charset="0"/>
                <a:ea typeface="Inter SemiBold" panose="020B0604020202020204" charset="0"/>
              </a:rPr>
              <a:t> chosen for algorithm as the number of cluster adapts to the dataset</a:t>
            </a:r>
          </a:p>
        </p:txBody>
      </p:sp>
    </p:spTree>
    <p:extLst>
      <p:ext uri="{BB962C8B-B14F-4D97-AF65-F5344CB8AC3E}">
        <p14:creationId xmlns:p14="http://schemas.microsoft.com/office/powerpoint/2010/main" val="28120713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001C8053-3E45-4ABE-23E7-07374AF9E0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FBE7B9B0-2481-D990-E7C9-67B72F747B7F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6576019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Hot zone are calculated and plotted for any given time with a </a:t>
            </a:r>
            <a:r>
              <a:rPr lang="en-US" sz="2000" dirty="0" err="1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DBScan</a:t>
            </a:r>
            <a:r>
              <a:rPr lang="en-US" sz="20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clustering</a:t>
            </a: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938D1409-917E-B94E-A9A8-0BE2FD40283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7C3CF08C-E4CE-8056-BFA8-4EA0558CBD6C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pic>
        <p:nvPicPr>
          <p:cNvPr id="3" name="Picture 2" descr="Le nouveau logo Uber ne transporte personne !">
            <a:extLst>
              <a:ext uri="{FF2B5EF4-FFF2-40B4-BE49-F238E27FC236}">
                <a16:creationId xmlns:a16="http://schemas.microsoft.com/office/drawing/2014/main" id="{3020CD62-CAC3-64DB-4F66-AD62F2EA01F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3" t="16798" r="20554" b="17764"/>
          <a:stretch/>
        </p:blipFill>
        <p:spPr bwMode="auto">
          <a:xfrm>
            <a:off x="7924641" y="482852"/>
            <a:ext cx="909631" cy="605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roupe 3">
            <a:extLst>
              <a:ext uri="{FF2B5EF4-FFF2-40B4-BE49-F238E27FC236}">
                <a16:creationId xmlns:a16="http://schemas.microsoft.com/office/drawing/2014/main" id="{DEAED5A3-AC1F-01A1-E144-FB6C860B31CB}"/>
              </a:ext>
            </a:extLst>
          </p:cNvPr>
          <p:cNvGrpSpPr/>
          <p:nvPr/>
        </p:nvGrpSpPr>
        <p:grpSpPr>
          <a:xfrm>
            <a:off x="498090" y="1336836"/>
            <a:ext cx="2007218" cy="281081"/>
            <a:chOff x="498089" y="1396308"/>
            <a:chExt cx="2706029" cy="281081"/>
          </a:xfrm>
        </p:grpSpPr>
        <p:sp>
          <p:nvSpPr>
            <p:cNvPr id="5" name="ZoneTexte 4">
              <a:extLst>
                <a:ext uri="{FF2B5EF4-FFF2-40B4-BE49-F238E27FC236}">
                  <a16:creationId xmlns:a16="http://schemas.microsoft.com/office/drawing/2014/main" id="{634F2897-F9E9-62E4-8ADD-B93E9A1FEE13}"/>
                </a:ext>
              </a:extLst>
            </p:cNvPr>
            <p:cNvSpPr txBox="1"/>
            <p:nvPr/>
          </p:nvSpPr>
          <p:spPr>
            <a:xfrm>
              <a:off x="498089" y="1396308"/>
              <a:ext cx="27060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err="1">
                  <a:latin typeface="Inter SemiBold" panose="020B0604020202020204" charset="0"/>
                  <a:ea typeface="Inter SemiBold" panose="020B0604020202020204" charset="0"/>
                </a:rPr>
                <a:t>Plot_hot_zone</a:t>
              </a:r>
              <a:r>
                <a:rPr lang="en-US" sz="1200" dirty="0">
                  <a:latin typeface="Inter SemiBold" panose="020B0604020202020204" charset="0"/>
                  <a:ea typeface="Inter SemiBold" panose="020B0604020202020204" charset="0"/>
                </a:rPr>
                <a:t> function</a:t>
              </a:r>
              <a:endParaRPr lang="en-US" sz="1000" dirty="0">
                <a:latin typeface="Inter SemiBold" panose="020B0604020202020204" charset="0"/>
                <a:ea typeface="Inter SemiBold" panose="020B0604020202020204" charset="0"/>
              </a:endParaRPr>
            </a:p>
          </p:txBody>
        </p:sp>
        <p:cxnSp>
          <p:nvCxnSpPr>
            <p:cNvPr id="6" name="Connecteur droit 5">
              <a:extLst>
                <a:ext uri="{FF2B5EF4-FFF2-40B4-BE49-F238E27FC236}">
                  <a16:creationId xmlns:a16="http://schemas.microsoft.com/office/drawing/2014/main" id="{C5B8D514-0EDC-9BAC-8675-3279C72ECAB3}"/>
                </a:ext>
              </a:extLst>
            </p:cNvPr>
            <p:cNvCxnSpPr/>
            <p:nvPr/>
          </p:nvCxnSpPr>
          <p:spPr>
            <a:xfrm>
              <a:off x="498089" y="1677389"/>
              <a:ext cx="2706029" cy="0"/>
            </a:xfrm>
            <a:prstGeom prst="line">
              <a:avLst/>
            </a:prstGeom>
            <a:ln>
              <a:solidFill>
                <a:srgbClr val="0E34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" name="Groupe 6">
            <a:extLst>
              <a:ext uri="{FF2B5EF4-FFF2-40B4-BE49-F238E27FC236}">
                <a16:creationId xmlns:a16="http://schemas.microsoft.com/office/drawing/2014/main" id="{A1A59803-9617-E323-1C4A-D110D5A6345E}"/>
              </a:ext>
            </a:extLst>
          </p:cNvPr>
          <p:cNvGrpSpPr/>
          <p:nvPr/>
        </p:nvGrpSpPr>
        <p:grpSpPr>
          <a:xfrm>
            <a:off x="2795240" y="1336836"/>
            <a:ext cx="5880410" cy="281081"/>
            <a:chOff x="498089" y="1396308"/>
            <a:chExt cx="2706029" cy="281081"/>
          </a:xfrm>
        </p:grpSpPr>
        <p:sp>
          <p:nvSpPr>
            <p:cNvPr id="8" name="ZoneTexte 7">
              <a:extLst>
                <a:ext uri="{FF2B5EF4-FFF2-40B4-BE49-F238E27FC236}">
                  <a16:creationId xmlns:a16="http://schemas.microsoft.com/office/drawing/2014/main" id="{4FAAC077-1F5F-B85B-D91F-22FBE4162B84}"/>
                </a:ext>
              </a:extLst>
            </p:cNvPr>
            <p:cNvSpPr txBox="1"/>
            <p:nvPr/>
          </p:nvSpPr>
          <p:spPr>
            <a:xfrm>
              <a:off x="498089" y="1396308"/>
              <a:ext cx="27060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Inter SemiBold" panose="020B0604020202020204" charset="0"/>
                  <a:ea typeface="Inter SemiBold" panose="020B0604020202020204" charset="0"/>
                </a:rPr>
                <a:t>Evolution of hot zones for a Saturday at 12am, 6am, 12pm, 6pm</a:t>
              </a:r>
              <a:endParaRPr lang="en-US" sz="1000" dirty="0">
                <a:latin typeface="Inter SemiBold" panose="020B0604020202020204" charset="0"/>
                <a:ea typeface="Inter SemiBold" panose="020B0604020202020204" charset="0"/>
              </a:endParaRPr>
            </a:p>
          </p:txBody>
        </p:sp>
        <p:cxnSp>
          <p:nvCxnSpPr>
            <p:cNvPr id="9" name="Connecteur droit 8">
              <a:extLst>
                <a:ext uri="{FF2B5EF4-FFF2-40B4-BE49-F238E27FC236}">
                  <a16:creationId xmlns:a16="http://schemas.microsoft.com/office/drawing/2014/main" id="{203CE106-20E0-1D39-92DB-5E33F529B798}"/>
                </a:ext>
              </a:extLst>
            </p:cNvPr>
            <p:cNvCxnSpPr/>
            <p:nvPr/>
          </p:nvCxnSpPr>
          <p:spPr>
            <a:xfrm>
              <a:off x="498089" y="1677389"/>
              <a:ext cx="2706029" cy="0"/>
            </a:xfrm>
            <a:prstGeom prst="line">
              <a:avLst/>
            </a:prstGeom>
            <a:ln>
              <a:solidFill>
                <a:srgbClr val="0E34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" name="ZoneTexte 11">
            <a:extLst>
              <a:ext uri="{FF2B5EF4-FFF2-40B4-BE49-F238E27FC236}">
                <a16:creationId xmlns:a16="http://schemas.microsoft.com/office/drawing/2014/main" id="{825969D5-8D73-A8BE-D923-6A00AAD4E342}"/>
              </a:ext>
            </a:extLst>
          </p:cNvPr>
          <p:cNvSpPr txBox="1"/>
          <p:nvPr/>
        </p:nvSpPr>
        <p:spPr>
          <a:xfrm>
            <a:off x="463375" y="1833583"/>
            <a:ext cx="179660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0488" indent="-90488">
              <a:buFont typeface="Arial" panose="020B0604020202020204" pitchFamily="34" charset="0"/>
              <a:buChar char="•"/>
              <a:tabLst>
                <a:tab pos="90488" algn="l"/>
              </a:tabLst>
            </a:pPr>
            <a:r>
              <a:rPr lang="en-US" sz="1000" dirty="0">
                <a:latin typeface="Inter SemiBold" panose="020B0604020202020204" charset="0"/>
                <a:ea typeface="Inter SemiBold" panose="020B0604020202020204" charset="0"/>
              </a:rPr>
              <a:t>Input : dataset, day of the week, hour, </a:t>
            </a:r>
            <a:r>
              <a:rPr lang="en-US" sz="1000" dirty="0" err="1">
                <a:latin typeface="Inter SemiBold" panose="020B0604020202020204" charset="0"/>
                <a:ea typeface="Inter SemiBold" panose="020B0604020202020204" charset="0"/>
              </a:rPr>
              <a:t>dbscan</a:t>
            </a:r>
            <a:r>
              <a:rPr lang="en-US" sz="1000" dirty="0">
                <a:latin typeface="Inter SemiBold" panose="020B0604020202020204" charset="0"/>
                <a:ea typeface="Inter SemiBold" panose="020B0604020202020204" charset="0"/>
              </a:rPr>
              <a:t> parameters</a:t>
            </a:r>
          </a:p>
          <a:p>
            <a:pPr marL="90488" indent="-90488">
              <a:buFont typeface="Arial" panose="020B0604020202020204" pitchFamily="34" charset="0"/>
              <a:buChar char="•"/>
              <a:tabLst>
                <a:tab pos="90488" algn="l"/>
              </a:tabLst>
            </a:pPr>
            <a:endParaRPr lang="en-US" sz="1000" dirty="0">
              <a:latin typeface="Inter SemiBold" panose="020B0604020202020204" charset="0"/>
              <a:ea typeface="Inter SemiBold" panose="020B0604020202020204" charset="0"/>
            </a:endParaRPr>
          </a:p>
          <a:p>
            <a:pPr marL="90488" indent="-90488">
              <a:buFont typeface="Arial" panose="020B0604020202020204" pitchFamily="34" charset="0"/>
              <a:buChar char="•"/>
              <a:tabLst>
                <a:tab pos="90488" algn="l"/>
              </a:tabLst>
            </a:pPr>
            <a:r>
              <a:rPr lang="en-US" sz="1000" dirty="0">
                <a:latin typeface="Inter SemiBold" panose="020B0604020202020204" charset="0"/>
                <a:ea typeface="Inter SemiBold" panose="020B0604020202020204" charset="0"/>
              </a:rPr>
              <a:t>For any given hours, would calculate the clusters center and plot them</a:t>
            </a:r>
          </a:p>
          <a:p>
            <a:pPr marL="90488" indent="-90488">
              <a:buFont typeface="Arial" panose="020B0604020202020204" pitchFamily="34" charset="0"/>
              <a:buChar char="•"/>
              <a:tabLst>
                <a:tab pos="90488" algn="l"/>
              </a:tabLst>
            </a:pPr>
            <a:endParaRPr lang="en-US" sz="1000" dirty="0">
              <a:latin typeface="Inter SemiBold" panose="020B0604020202020204" charset="0"/>
              <a:ea typeface="Inter SemiBold" panose="020B0604020202020204" charset="0"/>
            </a:endParaRPr>
          </a:p>
          <a:p>
            <a:pPr marL="90488" indent="-90488">
              <a:buFont typeface="Arial" panose="020B0604020202020204" pitchFamily="34" charset="0"/>
              <a:buChar char="•"/>
              <a:tabLst>
                <a:tab pos="90488" algn="l"/>
              </a:tabLst>
            </a:pPr>
            <a:r>
              <a:rPr lang="en-US" sz="1000" dirty="0">
                <a:latin typeface="Inter SemiBold" panose="020B0604020202020204" charset="0"/>
                <a:ea typeface="Inter SemiBold" panose="020B0604020202020204" charset="0"/>
              </a:rPr>
              <a:t>The output would be a map with the hot zones of this hour </a:t>
            </a:r>
          </a:p>
          <a:p>
            <a:pPr marL="90488" indent="-90488">
              <a:buFont typeface="Arial" panose="020B0604020202020204" pitchFamily="34" charset="0"/>
              <a:buChar char="•"/>
              <a:tabLst>
                <a:tab pos="90488" algn="l"/>
              </a:tabLst>
            </a:pPr>
            <a:endParaRPr lang="en-US" sz="1000" dirty="0">
              <a:latin typeface="Inter SemiBold" panose="020B0604020202020204" charset="0"/>
              <a:ea typeface="Inter SemiBold" panose="020B0604020202020204" charset="0"/>
            </a:endParaRPr>
          </a:p>
          <a:p>
            <a:pPr marL="90488" indent="-90488">
              <a:buFont typeface="Arial" panose="020B0604020202020204" pitchFamily="34" charset="0"/>
              <a:buChar char="•"/>
              <a:tabLst>
                <a:tab pos="90488" algn="l"/>
              </a:tabLst>
            </a:pPr>
            <a:r>
              <a:rPr lang="en-US" sz="1000" dirty="0">
                <a:latin typeface="Inter SemiBold" panose="020B0604020202020204" charset="0"/>
                <a:ea typeface="Inter SemiBold" panose="020B0604020202020204" charset="0"/>
              </a:rPr>
              <a:t>For a given day, the evolution of hot spots can be shown by looping over different hours</a:t>
            </a:r>
          </a:p>
        </p:txBody>
      </p:sp>
      <p:pic>
        <p:nvPicPr>
          <p:cNvPr id="13" name="Image 12">
            <a:extLst>
              <a:ext uri="{FF2B5EF4-FFF2-40B4-BE49-F238E27FC236}">
                <a16:creationId xmlns:a16="http://schemas.microsoft.com/office/drawing/2014/main" id="{085BE8D5-E848-4726-16FC-C299CDA7C1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68039" y="1967008"/>
            <a:ext cx="1834770" cy="1208466"/>
          </a:xfrm>
          <a:prstGeom prst="rect">
            <a:avLst/>
          </a:prstGeom>
        </p:spPr>
      </p:pic>
      <p:pic>
        <p:nvPicPr>
          <p:cNvPr id="15" name="Image 14">
            <a:extLst>
              <a:ext uri="{FF2B5EF4-FFF2-40B4-BE49-F238E27FC236}">
                <a16:creationId xmlns:a16="http://schemas.microsoft.com/office/drawing/2014/main" id="{BF3B8589-5373-F3C5-C746-3359B7B91BC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51126" y="1955972"/>
            <a:ext cx="1829252" cy="1230538"/>
          </a:xfrm>
          <a:prstGeom prst="rect">
            <a:avLst/>
          </a:prstGeom>
        </p:spPr>
      </p:pic>
      <p:pic>
        <p:nvPicPr>
          <p:cNvPr id="17" name="Image 16">
            <a:extLst>
              <a:ext uri="{FF2B5EF4-FFF2-40B4-BE49-F238E27FC236}">
                <a16:creationId xmlns:a16="http://schemas.microsoft.com/office/drawing/2014/main" id="{774DB85F-6CD8-7E27-7860-9653BC1C231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64803" y="3498141"/>
            <a:ext cx="1841241" cy="1243694"/>
          </a:xfrm>
          <a:prstGeom prst="rect">
            <a:avLst/>
          </a:prstGeom>
        </p:spPr>
      </p:pic>
      <p:pic>
        <p:nvPicPr>
          <p:cNvPr id="23" name="Image 22">
            <a:extLst>
              <a:ext uri="{FF2B5EF4-FFF2-40B4-BE49-F238E27FC236}">
                <a16:creationId xmlns:a16="http://schemas.microsoft.com/office/drawing/2014/main" id="{EFF97052-6319-106C-564E-646FC8AA600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43185" y="3509567"/>
            <a:ext cx="1845134" cy="1220842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143FE48B-67A9-8A9F-0135-9380C64A722E}"/>
              </a:ext>
            </a:extLst>
          </p:cNvPr>
          <p:cNvSpPr/>
          <p:nvPr/>
        </p:nvSpPr>
        <p:spPr>
          <a:xfrm>
            <a:off x="3042552" y="1685968"/>
            <a:ext cx="2340938" cy="21417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12am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F8A53E7-19EB-E2B1-D6D3-2925AF1F2FF4}"/>
              </a:ext>
            </a:extLst>
          </p:cNvPr>
          <p:cNvSpPr/>
          <p:nvPr/>
        </p:nvSpPr>
        <p:spPr>
          <a:xfrm>
            <a:off x="6368858" y="1685968"/>
            <a:ext cx="2340938" cy="21417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6am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6E81985-C48F-92B1-966C-1039F8A1BD6B}"/>
              </a:ext>
            </a:extLst>
          </p:cNvPr>
          <p:cNvSpPr/>
          <p:nvPr/>
        </p:nvSpPr>
        <p:spPr>
          <a:xfrm>
            <a:off x="3042552" y="3223012"/>
            <a:ext cx="2340938" cy="21417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12pm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7CFED94-4EC3-0804-A64D-6BFD173F075B}"/>
              </a:ext>
            </a:extLst>
          </p:cNvPr>
          <p:cNvSpPr/>
          <p:nvPr/>
        </p:nvSpPr>
        <p:spPr>
          <a:xfrm>
            <a:off x="6368858" y="3238503"/>
            <a:ext cx="2340938" cy="21417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6pm </a:t>
            </a:r>
          </a:p>
        </p:txBody>
      </p:sp>
      <p:sp>
        <p:nvSpPr>
          <p:cNvPr id="30" name="Triangle isocèle 29">
            <a:extLst>
              <a:ext uri="{FF2B5EF4-FFF2-40B4-BE49-F238E27FC236}">
                <a16:creationId xmlns:a16="http://schemas.microsoft.com/office/drawing/2014/main" id="{21AA2DF8-A8F0-2ABB-D3DB-766BB44F2B32}"/>
              </a:ext>
            </a:extLst>
          </p:cNvPr>
          <p:cNvSpPr/>
          <p:nvPr/>
        </p:nvSpPr>
        <p:spPr>
          <a:xfrm rot="5400000">
            <a:off x="2104531" y="3198581"/>
            <a:ext cx="1305458" cy="180131"/>
          </a:xfrm>
          <a:prstGeom prst="triangl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solidFill>
                <a:srgbClr val="0E3449"/>
              </a:solidFill>
              <a:latin typeface="Inter SemiBold" panose="020B0604020202020204" charset="0"/>
              <a:ea typeface="Inter SemiBold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2394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B4099AFA-26BF-3398-8B6E-8E7721E0E4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0B9758C9-58D1-D10D-3ADA-72C063DCD25A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77778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Q&amp;A</a:t>
            </a: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5EDA9C44-80E1-5E1D-B274-C3749EE901B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8FBFF38A-2ADF-B4F9-8295-6F2F105665E4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76098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DBD0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>
            <a:spLocks noGrp="1"/>
          </p:cNvSpPr>
          <p:nvPr>
            <p:ph type="ctrTitle" idx="4294967295"/>
          </p:nvPr>
        </p:nvSpPr>
        <p:spPr>
          <a:xfrm>
            <a:off x="1235600" y="1742168"/>
            <a:ext cx="5315100" cy="69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5600" b="1">
                <a:solidFill>
                  <a:srgbClr val="0E3449"/>
                </a:solidFill>
                <a:latin typeface="Inter"/>
                <a:ea typeface="Inter"/>
                <a:cs typeface="Inter"/>
                <a:sym typeface="Inter"/>
              </a:rPr>
              <a:t>Thanks! </a:t>
            </a:r>
            <a:endParaRPr sz="5600" b="1">
              <a:solidFill>
                <a:srgbClr val="0E3449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11" name="Google Shape;11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8625" y="3006625"/>
            <a:ext cx="4599299" cy="2136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567FAE94-6B23-7B35-DBAD-4465E87F5D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54971A17-7E8E-324A-B95D-64C1C33E58D8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77778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Agenda</a:t>
            </a: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3CFEC638-49F3-3C60-E4C3-770AD31234AA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A4081E1E-B33B-D3C2-7AF7-705F40EB97B1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F1E95F8-EE10-9BDB-CE49-7D9851DB7F22}"/>
              </a:ext>
            </a:extLst>
          </p:cNvPr>
          <p:cNvSpPr/>
          <p:nvPr/>
        </p:nvSpPr>
        <p:spPr>
          <a:xfrm>
            <a:off x="751825" y="1200057"/>
            <a:ext cx="7727157" cy="38612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Block </a:t>
            </a:r>
            <a:r>
              <a:rPr lang="en-US" sz="160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1 - Build </a:t>
            </a:r>
            <a:r>
              <a:rPr lang="en-US" sz="16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&amp; Manage a Data Infrastructure – Kayak Project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D247351-B3E2-64AF-62A1-12AE53C7E003}"/>
              </a:ext>
            </a:extLst>
          </p:cNvPr>
          <p:cNvSpPr/>
          <p:nvPr/>
        </p:nvSpPr>
        <p:spPr>
          <a:xfrm>
            <a:off x="751825" y="1687068"/>
            <a:ext cx="7727157" cy="3861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E3449"/>
              </a:solidFill>
              <a:latin typeface="Inter SemiBold" panose="020B0604020202020204" charset="0"/>
              <a:ea typeface="Inter SemiBold" panose="020B060402020202020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CA48287-731C-2942-B668-AEB0985FF935}"/>
              </a:ext>
            </a:extLst>
          </p:cNvPr>
          <p:cNvSpPr/>
          <p:nvPr/>
        </p:nvSpPr>
        <p:spPr>
          <a:xfrm>
            <a:off x="751825" y="1721480"/>
            <a:ext cx="7727157" cy="3861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Block 3 – Unsupervised Machine Learning – Uber Pickups Project</a:t>
            </a:r>
          </a:p>
        </p:txBody>
      </p:sp>
    </p:spTree>
    <p:extLst>
      <p:ext uri="{BB962C8B-B14F-4D97-AF65-F5344CB8AC3E}">
        <p14:creationId xmlns:p14="http://schemas.microsoft.com/office/powerpoint/2010/main" val="15329208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DAB7C3DE-0DAD-8189-52AF-B730EAE393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A515ADEC-4106-844B-1BD2-3D4FB9EB7890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77778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Project Reminder</a:t>
            </a: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282F051F-BB0C-5392-27E2-C02CF6A3CD5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6AE7A10A-7C51-E049-C5C6-24DC28A8F41A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A6F5865-16C8-59CD-6943-04FA2F2F13F9}"/>
              </a:ext>
            </a:extLst>
          </p:cNvPr>
          <p:cNvSpPr/>
          <p:nvPr/>
        </p:nvSpPr>
        <p:spPr>
          <a:xfrm>
            <a:off x="579738" y="1543394"/>
            <a:ext cx="921074" cy="112000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Project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02E5D869-6B6B-FC52-6005-9B7067EBC4C1}"/>
              </a:ext>
            </a:extLst>
          </p:cNvPr>
          <p:cNvSpPr txBox="1"/>
          <p:nvPr/>
        </p:nvSpPr>
        <p:spPr>
          <a:xfrm>
            <a:off x="1639171" y="1580174"/>
            <a:ext cx="6746245" cy="104644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90488" indent="-90488">
              <a:buFont typeface="Arial" panose="020B0604020202020204" pitchFamily="34" charset="0"/>
              <a:buChar char="•"/>
              <a:tabLst>
                <a:tab pos="90488" algn="l"/>
              </a:tabLst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Kayak Marketing Team would like to create a holiday recommendation application based on : </a:t>
            </a:r>
          </a:p>
          <a:p>
            <a:pPr marL="539750" lvl="2" indent="-171450">
              <a:buFont typeface="Wingdings" panose="05000000000000000000" pitchFamily="2" charset="2"/>
              <a:buChar char="§"/>
              <a:tabLst>
                <a:tab pos="360363" algn="l"/>
              </a:tabLst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Weather</a:t>
            </a:r>
          </a:p>
          <a:p>
            <a:pPr marL="539750" lvl="2" indent="-171450">
              <a:buFont typeface="Wingdings" panose="05000000000000000000" pitchFamily="2" charset="2"/>
              <a:buChar char="§"/>
              <a:tabLst>
                <a:tab pos="360363" algn="l"/>
              </a:tabLst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Hotels in the area</a:t>
            </a:r>
          </a:p>
          <a:p>
            <a:pPr marL="539750" lvl="2" indent="-171450">
              <a:buFont typeface="Wingdings" panose="05000000000000000000" pitchFamily="2" charset="2"/>
              <a:buChar char="§"/>
              <a:tabLst>
                <a:tab pos="360363" algn="l"/>
              </a:tabLst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Based on real-time data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D6C8B5C-041B-D4E2-1707-55789C7C4D88}"/>
              </a:ext>
            </a:extLst>
          </p:cNvPr>
          <p:cNvSpPr/>
          <p:nvPr/>
        </p:nvSpPr>
        <p:spPr>
          <a:xfrm>
            <a:off x="579738" y="2790834"/>
            <a:ext cx="921074" cy="163943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Goal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8DA518BD-FFC6-9309-DC24-3636A12E223D}"/>
              </a:ext>
            </a:extLst>
          </p:cNvPr>
          <p:cNvSpPr txBox="1"/>
          <p:nvPr/>
        </p:nvSpPr>
        <p:spPr>
          <a:xfrm>
            <a:off x="1639171" y="3010385"/>
            <a:ext cx="6746245" cy="120032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90488" indent="-90488">
              <a:buFont typeface="Arial" panose="020B0604020202020204" pitchFamily="34" charset="0"/>
              <a:buChar char="•"/>
              <a:tabLst>
                <a:tab pos="90488" algn="l"/>
              </a:tabLst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The data are not available and the goal is to get the needed data as following: </a:t>
            </a:r>
          </a:p>
          <a:p>
            <a:pPr marL="539750" lvl="2" indent="-171450">
              <a:buFont typeface="Wingdings" panose="05000000000000000000" pitchFamily="2" charset="2"/>
              <a:buChar char="§"/>
              <a:tabLst>
                <a:tab pos="360363" algn="l"/>
              </a:tabLst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Scrape data from destinations.</a:t>
            </a:r>
          </a:p>
          <a:p>
            <a:pPr marL="539750" lvl="2" indent="-171450">
              <a:buFont typeface="Wingdings" panose="05000000000000000000" pitchFamily="2" charset="2"/>
              <a:buChar char="§"/>
              <a:tabLst>
                <a:tab pos="360363" algn="l"/>
              </a:tabLst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Get weather data from each destination.</a:t>
            </a:r>
          </a:p>
          <a:p>
            <a:pPr marL="539750" lvl="2" indent="-171450">
              <a:buFont typeface="Wingdings" panose="05000000000000000000" pitchFamily="2" charset="2"/>
              <a:buChar char="§"/>
              <a:tabLst>
                <a:tab pos="360363" algn="l"/>
              </a:tabLst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Get hotels' info about each destination.</a:t>
            </a:r>
          </a:p>
          <a:p>
            <a:pPr marL="539750" lvl="2" indent="-171450">
              <a:buFont typeface="Wingdings" panose="05000000000000000000" pitchFamily="2" charset="2"/>
              <a:buChar char="§"/>
              <a:tabLst>
                <a:tab pos="360363" algn="l"/>
              </a:tabLst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Store all the information above in a data lake.</a:t>
            </a:r>
          </a:p>
          <a:p>
            <a:pPr marL="539750" lvl="2" indent="-171450">
              <a:buFont typeface="Wingdings" panose="05000000000000000000" pitchFamily="2" charset="2"/>
              <a:buChar char="§"/>
              <a:tabLst>
                <a:tab pos="360363" algn="l"/>
              </a:tabLst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Extract, transform and load cleaned data from your </a:t>
            </a:r>
            <a:r>
              <a:rPr lang="en-US" sz="1200" dirty="0" err="1">
                <a:latin typeface="Inter SemiBold" panose="020B0604020202020204" charset="0"/>
                <a:ea typeface="Inter SemiBold" panose="020B0604020202020204" charset="0"/>
              </a:rPr>
              <a:t>datalake</a:t>
            </a: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 to a data warehouse.</a:t>
            </a:r>
          </a:p>
        </p:txBody>
      </p:sp>
      <p:pic>
        <p:nvPicPr>
          <p:cNvPr id="12" name="Picture 4" descr="Kayak Logo : histoire, signification de ...">
            <a:extLst>
              <a:ext uri="{FF2B5EF4-FFF2-40B4-BE49-F238E27FC236}">
                <a16:creationId xmlns:a16="http://schemas.microsoft.com/office/drawing/2014/main" id="{4E5157D0-63E8-BA32-9681-E45905444BA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34165" r="139" b="29562"/>
          <a:stretch/>
        </p:blipFill>
        <p:spPr bwMode="auto">
          <a:xfrm>
            <a:off x="7422998" y="160614"/>
            <a:ext cx="1610742" cy="327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70803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7256C03A-DFC5-9BAE-6CD2-37D395A105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5E8CABC0-A643-9391-DE73-08025115DBDA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77778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4 building blocks for the data scrapping model</a:t>
            </a: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5A219071-DE7C-4BD3-CE3F-1761DCFC925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FDC92F99-A12D-D795-84B1-4E367C2BCD56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271E2B5-9FE5-4756-D998-DF333BF5525B}"/>
              </a:ext>
            </a:extLst>
          </p:cNvPr>
          <p:cNvSpPr/>
          <p:nvPr/>
        </p:nvSpPr>
        <p:spPr>
          <a:xfrm>
            <a:off x="633966" y="1664709"/>
            <a:ext cx="1615216" cy="62185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 err="1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Geolocalisation</a:t>
            </a:r>
            <a:endParaRPr lang="en-US" sz="1200" dirty="0">
              <a:solidFill>
                <a:srgbClr val="0E3449"/>
              </a:solidFill>
              <a:latin typeface="Inter SemiBold" panose="020B0604020202020204" charset="0"/>
              <a:ea typeface="Inter SemiBold" panose="020B060402020202020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7B6A79F-A402-F384-286B-13008BA152C9}"/>
              </a:ext>
            </a:extLst>
          </p:cNvPr>
          <p:cNvSpPr/>
          <p:nvPr/>
        </p:nvSpPr>
        <p:spPr>
          <a:xfrm>
            <a:off x="633966" y="2349836"/>
            <a:ext cx="1615216" cy="62185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Weather Data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958D14F-D71B-56D2-946A-31813951DA53}"/>
              </a:ext>
            </a:extLst>
          </p:cNvPr>
          <p:cNvSpPr/>
          <p:nvPr/>
        </p:nvSpPr>
        <p:spPr>
          <a:xfrm>
            <a:off x="633966" y="3034963"/>
            <a:ext cx="1615216" cy="62185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Booking Website Scrapping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129CDA4-4A89-ABB2-4008-C1A232754546}"/>
              </a:ext>
            </a:extLst>
          </p:cNvPr>
          <p:cNvSpPr/>
          <p:nvPr/>
        </p:nvSpPr>
        <p:spPr>
          <a:xfrm>
            <a:off x="633966" y="3720091"/>
            <a:ext cx="1615216" cy="62185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Transformation and Storage</a:t>
            </a:r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614E93A3-8F32-42FB-A3F1-81107A901367}"/>
              </a:ext>
            </a:extLst>
          </p:cNvPr>
          <p:cNvSpPr/>
          <p:nvPr/>
        </p:nvSpPr>
        <p:spPr>
          <a:xfrm>
            <a:off x="504054" y="1629993"/>
            <a:ext cx="255104" cy="255104"/>
          </a:xfrm>
          <a:prstGeom prst="ellipse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1</a:t>
            </a:r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B90C9089-D51A-6586-5623-AC60DDDD3963}"/>
              </a:ext>
            </a:extLst>
          </p:cNvPr>
          <p:cNvSpPr/>
          <p:nvPr/>
        </p:nvSpPr>
        <p:spPr>
          <a:xfrm>
            <a:off x="504054" y="2371139"/>
            <a:ext cx="255104" cy="255104"/>
          </a:xfrm>
          <a:prstGeom prst="ellipse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2</a:t>
            </a:r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8D0D0ADD-D387-20A7-45F8-6564F2F4DC24}"/>
              </a:ext>
            </a:extLst>
          </p:cNvPr>
          <p:cNvSpPr/>
          <p:nvPr/>
        </p:nvSpPr>
        <p:spPr>
          <a:xfrm>
            <a:off x="504054" y="3042463"/>
            <a:ext cx="255104" cy="255104"/>
          </a:xfrm>
          <a:prstGeom prst="ellipse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3</a:t>
            </a:r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E52B6F9A-364F-E380-B91E-594CFDECEB11}"/>
              </a:ext>
            </a:extLst>
          </p:cNvPr>
          <p:cNvSpPr/>
          <p:nvPr/>
        </p:nvSpPr>
        <p:spPr>
          <a:xfrm>
            <a:off x="504054" y="3694560"/>
            <a:ext cx="255104" cy="255104"/>
          </a:xfrm>
          <a:prstGeom prst="ellipse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>
                <a:latin typeface="Inter SemiBold" panose="020B0604020202020204" charset="0"/>
                <a:ea typeface="Inter SemiBold" panose="020B0604020202020204" charset="0"/>
              </a:rPr>
              <a:t>4</a:t>
            </a:r>
            <a:endParaRPr lang="en-US" sz="1200" dirty="0">
              <a:latin typeface="Inter SemiBold" panose="020B0604020202020204" charset="0"/>
              <a:ea typeface="Inter SemiBold" panose="020B0604020202020204" charset="0"/>
            </a:endParaRP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145F65C1-5B3B-D725-C669-23362940B993}"/>
              </a:ext>
            </a:extLst>
          </p:cNvPr>
          <p:cNvSpPr txBox="1"/>
          <p:nvPr/>
        </p:nvSpPr>
        <p:spPr>
          <a:xfrm>
            <a:off x="2249183" y="1744806"/>
            <a:ext cx="644454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Processing of list of cities by obtaining GPS coordinates and INSEE codes with API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Saving all data to CSV for weather queries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A47AFC91-0A8D-8904-5529-4BBD1F1F15CD}"/>
              </a:ext>
            </a:extLst>
          </p:cNvPr>
          <p:cNvSpPr txBox="1"/>
          <p:nvPr/>
        </p:nvSpPr>
        <p:spPr>
          <a:xfrm>
            <a:off x="2249183" y="1290878"/>
            <a:ext cx="637391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Description</a:t>
            </a:r>
          </a:p>
        </p:txBody>
      </p:sp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id="{46475DC5-90CE-FE0F-2197-527274047652}"/>
              </a:ext>
            </a:extLst>
          </p:cNvPr>
          <p:cNvCxnSpPr/>
          <p:nvPr/>
        </p:nvCxnSpPr>
        <p:spPr>
          <a:xfrm>
            <a:off x="2249183" y="1571959"/>
            <a:ext cx="6373913" cy="0"/>
          </a:xfrm>
          <a:prstGeom prst="line">
            <a:avLst/>
          </a:prstGeom>
          <a:ln>
            <a:solidFill>
              <a:srgbClr val="0E344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ZoneTexte 18">
            <a:extLst>
              <a:ext uri="{FF2B5EF4-FFF2-40B4-BE49-F238E27FC236}">
                <a16:creationId xmlns:a16="http://schemas.microsoft.com/office/drawing/2014/main" id="{3B6B2863-D561-872B-F124-06C28F7F123E}"/>
              </a:ext>
            </a:extLst>
          </p:cNvPr>
          <p:cNvSpPr txBox="1"/>
          <p:nvPr/>
        </p:nvSpPr>
        <p:spPr>
          <a:xfrm>
            <a:off x="2249182" y="2356840"/>
            <a:ext cx="68255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Retrieving 7-day weather forecasts for cities based on INSEE codes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Ranking cities based on customizable criteria and creates aggregated rankings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Saving ranked list based on number of favorable days to CSV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3A32D2AC-4181-762B-8AF6-7C6206A8636A}"/>
              </a:ext>
            </a:extLst>
          </p:cNvPr>
          <p:cNvSpPr txBox="1"/>
          <p:nvPr/>
        </p:nvSpPr>
        <p:spPr>
          <a:xfrm>
            <a:off x="2249183" y="3032243"/>
            <a:ext cx="63739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Taking the top 5 cities based on previous analysis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Searching for hotels in each city available on booking.com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Saving in into a JSON file 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61072CC4-1FE4-895E-9D2E-700416DE05B0}"/>
              </a:ext>
            </a:extLst>
          </p:cNvPr>
          <p:cNvSpPr txBox="1"/>
          <p:nvPr/>
        </p:nvSpPr>
        <p:spPr>
          <a:xfrm>
            <a:off x="2249183" y="3707855"/>
            <a:ext cx="6666217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Processing previous data by removing low-quality hotels and identifying consecutive night availability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Creating interactive visualizations and uploads all results to AWS S3 and SQL server</a:t>
            </a:r>
          </a:p>
        </p:txBody>
      </p:sp>
      <p:pic>
        <p:nvPicPr>
          <p:cNvPr id="22" name="Picture 4" descr="Kayak Logo : histoire, signification de ...">
            <a:extLst>
              <a:ext uri="{FF2B5EF4-FFF2-40B4-BE49-F238E27FC236}">
                <a16:creationId xmlns:a16="http://schemas.microsoft.com/office/drawing/2014/main" id="{32518580-E1AD-330F-89DA-1BF4B0799A4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34165" r="139" b="29562"/>
          <a:stretch/>
        </p:blipFill>
        <p:spPr bwMode="auto">
          <a:xfrm>
            <a:off x="7422998" y="160614"/>
            <a:ext cx="1610742" cy="327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2753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DCA22978-8BB6-85DD-D715-6902186877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99D653E2-C7C4-D10F-AAD2-B93CE127CA3F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77778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All 4 blocks are used to get the </a:t>
            </a:r>
            <a:r>
              <a:rPr lang="en-US" sz="250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final output</a:t>
            </a:r>
            <a:endParaRPr lang="en-US" sz="2500" dirty="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83611A09-4ADE-FEC7-F8FD-E30168858511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36B7E263-AE12-35F7-065E-8C7A05BE623B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grpSp>
        <p:nvGrpSpPr>
          <p:cNvPr id="100" name="Groupe 99">
            <a:extLst>
              <a:ext uri="{FF2B5EF4-FFF2-40B4-BE49-F238E27FC236}">
                <a16:creationId xmlns:a16="http://schemas.microsoft.com/office/drawing/2014/main" id="{51252B76-8363-C7C2-5D73-4547D77B0388}"/>
              </a:ext>
            </a:extLst>
          </p:cNvPr>
          <p:cNvGrpSpPr/>
          <p:nvPr/>
        </p:nvGrpSpPr>
        <p:grpSpPr>
          <a:xfrm>
            <a:off x="1204892" y="1452677"/>
            <a:ext cx="6303698" cy="2927878"/>
            <a:chOff x="410050" y="1452677"/>
            <a:chExt cx="6303698" cy="2927878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6CF73D5A-71EA-8056-A0FC-EFFC99648F5E}"/>
                </a:ext>
              </a:extLst>
            </p:cNvPr>
            <p:cNvSpPr/>
            <p:nvPr/>
          </p:nvSpPr>
          <p:spPr>
            <a:xfrm>
              <a:off x="4759839" y="1452677"/>
              <a:ext cx="1468378" cy="565326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 err="1">
                  <a:solidFill>
                    <a:srgbClr val="0E3449"/>
                  </a:solidFill>
                  <a:latin typeface="Inter SemiBold" panose="020B0604020202020204" charset="0"/>
                  <a:ea typeface="Inter SemiBold" panose="020B0604020202020204" charset="0"/>
                </a:rPr>
                <a:t>Geolocalisation</a:t>
              </a:r>
              <a:endParaRPr lang="en-US" sz="12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endParaRP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6C75CBA6-97C2-81CC-49F4-AC8025E06FF9}"/>
                </a:ext>
              </a:extLst>
            </p:cNvPr>
            <p:cNvSpPr/>
            <p:nvPr/>
          </p:nvSpPr>
          <p:spPr>
            <a:xfrm>
              <a:off x="4759839" y="2534271"/>
              <a:ext cx="1468378" cy="565326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rgbClr val="0E3449"/>
                  </a:solidFill>
                  <a:latin typeface="Inter SemiBold" panose="020B0604020202020204" charset="0"/>
                  <a:ea typeface="Inter SemiBold" panose="020B0604020202020204" charset="0"/>
                </a:rPr>
                <a:t>Weather Data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64B0A01-6989-D998-5C6D-54A8F310BEE7}"/>
                </a:ext>
              </a:extLst>
            </p:cNvPr>
            <p:cNvSpPr/>
            <p:nvPr/>
          </p:nvSpPr>
          <p:spPr>
            <a:xfrm>
              <a:off x="1407040" y="2534271"/>
              <a:ext cx="1468378" cy="565326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rgbClr val="0E3449"/>
                  </a:solidFill>
                  <a:latin typeface="Inter SemiBold" panose="020B0604020202020204" charset="0"/>
                  <a:ea typeface="Inter SemiBold" panose="020B0604020202020204" charset="0"/>
                </a:rPr>
                <a:t>Transformation and Storage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D928256-3EBF-F3A1-5227-801D51CF51CC}"/>
                </a:ext>
              </a:extLst>
            </p:cNvPr>
            <p:cNvSpPr/>
            <p:nvPr/>
          </p:nvSpPr>
          <p:spPr>
            <a:xfrm>
              <a:off x="4759839" y="3694964"/>
              <a:ext cx="1468378" cy="565326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rgbClr val="0E3449"/>
                  </a:solidFill>
                  <a:latin typeface="Inter SemiBold" panose="020B0604020202020204" charset="0"/>
                  <a:ea typeface="Inter SemiBold" panose="020B0604020202020204" charset="0"/>
                </a:rPr>
                <a:t>Booking Website Scrapping</a:t>
              </a:r>
            </a:p>
          </p:txBody>
        </p:sp>
        <p:cxnSp>
          <p:nvCxnSpPr>
            <p:cNvPr id="30" name="Connecteur : en arc 29">
              <a:extLst>
                <a:ext uri="{FF2B5EF4-FFF2-40B4-BE49-F238E27FC236}">
                  <a16:creationId xmlns:a16="http://schemas.microsoft.com/office/drawing/2014/main" id="{CFB9CE31-8C66-8A2A-A402-99E0E745FF13}"/>
                </a:ext>
              </a:extLst>
            </p:cNvPr>
            <p:cNvCxnSpPr>
              <a:cxnSpLocks/>
              <a:stCxn id="14" idx="3"/>
            </p:cNvCxnSpPr>
            <p:nvPr/>
          </p:nvCxnSpPr>
          <p:spPr>
            <a:xfrm>
              <a:off x="2875418" y="2816934"/>
              <a:ext cx="1884421" cy="1094294"/>
            </a:xfrm>
            <a:prstGeom prst="curvedConnector3">
              <a:avLst>
                <a:gd name="adj1" fmla="val 30149"/>
              </a:avLst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C01BE327-CB39-A286-CA0B-A0E5A70BA20B}"/>
                </a:ext>
              </a:extLst>
            </p:cNvPr>
            <p:cNvSpPr/>
            <p:nvPr/>
          </p:nvSpPr>
          <p:spPr>
            <a:xfrm>
              <a:off x="410050" y="3694964"/>
              <a:ext cx="3462359" cy="685591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bg1"/>
                  </a:solidFill>
                  <a:latin typeface="Inter SemiBold" panose="020B0604020202020204" charset="0"/>
                  <a:ea typeface="Inter SemiBold" panose="020B0604020202020204" charset="0"/>
                </a:rPr>
                <a:t>Output stored on S3 and SQL server</a:t>
              </a:r>
              <a:br>
                <a:rPr lang="en-US" sz="1050" dirty="0">
                  <a:solidFill>
                    <a:schemeClr val="bg1"/>
                  </a:solidFill>
                  <a:latin typeface="Inter SemiBold" panose="020B0604020202020204" charset="0"/>
                  <a:ea typeface="Inter SemiBold" panose="020B0604020202020204" charset="0"/>
                </a:rPr>
              </a:br>
              <a:r>
                <a:rPr lang="en-US" sz="1050" dirty="0">
                  <a:solidFill>
                    <a:schemeClr val="bg1"/>
                  </a:solidFill>
                  <a:latin typeface="Inter SemiBold" panose="020B0604020202020204" charset="0"/>
                  <a:ea typeface="Inter SemiBold" panose="020B0604020202020204" charset="0"/>
                </a:rPr>
                <a:t>- Weather and hotel data</a:t>
              </a:r>
              <a:br>
                <a:rPr lang="en-US" sz="1050" dirty="0">
                  <a:solidFill>
                    <a:schemeClr val="bg1"/>
                  </a:solidFill>
                  <a:latin typeface="Inter SemiBold" panose="020B0604020202020204" charset="0"/>
                  <a:ea typeface="Inter SemiBold" panose="020B0604020202020204" charset="0"/>
                </a:rPr>
              </a:br>
              <a:r>
                <a:rPr lang="en-US" sz="1050" dirty="0">
                  <a:solidFill>
                    <a:schemeClr val="bg1"/>
                  </a:solidFill>
                  <a:latin typeface="Inter SemiBold" panose="020B0604020202020204" charset="0"/>
                  <a:ea typeface="Inter SemiBold" panose="020B0604020202020204" charset="0"/>
                </a:rPr>
                <a:t>- Visualization of available hotel for top cities</a:t>
              </a:r>
            </a:p>
          </p:txBody>
        </p:sp>
        <p:sp>
          <p:nvSpPr>
            <p:cNvPr id="80" name="ZoneTexte 79">
              <a:extLst>
                <a:ext uri="{FF2B5EF4-FFF2-40B4-BE49-F238E27FC236}">
                  <a16:creationId xmlns:a16="http://schemas.microsoft.com/office/drawing/2014/main" id="{18011255-D01D-859A-3983-7FCA31D3F883}"/>
                </a:ext>
              </a:extLst>
            </p:cNvPr>
            <p:cNvSpPr txBox="1"/>
            <p:nvPr/>
          </p:nvSpPr>
          <p:spPr>
            <a:xfrm>
              <a:off x="5375426" y="2128866"/>
              <a:ext cx="1213370" cy="21544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tabLst>
                  <a:tab pos="90488" algn="l"/>
                </a:tabLst>
              </a:pPr>
              <a:r>
                <a:rPr lang="en-US" sz="800" dirty="0" err="1">
                  <a:latin typeface="Inter SemiBold" panose="020B0604020202020204" charset="0"/>
                  <a:ea typeface="Inter SemiBold" panose="020B0604020202020204" charset="0"/>
                </a:rPr>
                <a:t>get_coordinates</a:t>
              </a:r>
              <a:endParaRPr lang="en-US" sz="800" dirty="0">
                <a:latin typeface="Inter SemiBold" panose="020B0604020202020204" charset="0"/>
                <a:ea typeface="Inter SemiBold" panose="020B0604020202020204" charset="0"/>
              </a:endParaRPr>
            </a:p>
          </p:txBody>
        </p:sp>
        <p:sp>
          <p:nvSpPr>
            <p:cNvPr id="81" name="ZoneTexte 80">
              <a:extLst>
                <a:ext uri="{FF2B5EF4-FFF2-40B4-BE49-F238E27FC236}">
                  <a16:creationId xmlns:a16="http://schemas.microsoft.com/office/drawing/2014/main" id="{080E4643-F84D-B95C-CC9E-CB9E344EE870}"/>
                </a:ext>
              </a:extLst>
            </p:cNvPr>
            <p:cNvSpPr txBox="1"/>
            <p:nvPr/>
          </p:nvSpPr>
          <p:spPr>
            <a:xfrm>
              <a:off x="5500378" y="3183538"/>
              <a:ext cx="1213370" cy="33855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tabLst>
                  <a:tab pos="90488" algn="l"/>
                </a:tabLst>
              </a:pPr>
              <a:r>
                <a:rPr lang="en-US" sz="800" dirty="0" err="1">
                  <a:latin typeface="Inter SemiBold" panose="020B0604020202020204" charset="0"/>
                  <a:ea typeface="Inter SemiBold" panose="020B0604020202020204" charset="0"/>
                </a:rPr>
                <a:t>get_weather_data</a:t>
              </a:r>
              <a:endParaRPr lang="en-US" sz="800" dirty="0">
                <a:latin typeface="Inter SemiBold" panose="020B0604020202020204" charset="0"/>
                <a:ea typeface="Inter SemiBold" panose="020B0604020202020204" charset="0"/>
              </a:endParaRPr>
            </a:p>
            <a:p>
              <a:pPr algn="ctr">
                <a:tabLst>
                  <a:tab pos="90488" algn="l"/>
                </a:tabLst>
              </a:pPr>
              <a:r>
                <a:rPr lang="en-US" sz="800" dirty="0" err="1">
                  <a:latin typeface="Inter SemiBold" panose="020B0604020202020204" charset="0"/>
                  <a:ea typeface="Inter SemiBold" panose="020B0604020202020204" charset="0"/>
                </a:rPr>
                <a:t>get_city_ranking</a:t>
              </a:r>
              <a:endParaRPr lang="en-US" sz="800" dirty="0">
                <a:latin typeface="Inter SemiBold" panose="020B0604020202020204" charset="0"/>
                <a:ea typeface="Inter SemiBold" panose="020B0604020202020204" charset="0"/>
              </a:endParaRPr>
            </a:p>
          </p:txBody>
        </p:sp>
        <p:sp>
          <p:nvSpPr>
            <p:cNvPr id="82" name="ZoneTexte 81">
              <a:extLst>
                <a:ext uri="{FF2B5EF4-FFF2-40B4-BE49-F238E27FC236}">
                  <a16:creationId xmlns:a16="http://schemas.microsoft.com/office/drawing/2014/main" id="{5083E50E-CA12-1AB0-6ADB-7A48F3822CB7}"/>
                </a:ext>
              </a:extLst>
            </p:cNvPr>
            <p:cNvSpPr txBox="1"/>
            <p:nvPr/>
          </p:nvSpPr>
          <p:spPr>
            <a:xfrm>
              <a:off x="3210943" y="2444139"/>
              <a:ext cx="1213370" cy="33855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tabLst>
                  <a:tab pos="90488" algn="l"/>
                </a:tabLst>
              </a:pPr>
              <a:r>
                <a:rPr lang="en-US" sz="800" dirty="0" err="1">
                  <a:latin typeface="Inter SemiBold" panose="020B0604020202020204" charset="0"/>
                  <a:ea typeface="Inter SemiBold" panose="020B0604020202020204" charset="0"/>
                </a:rPr>
                <a:t>get_weather_data</a:t>
              </a:r>
              <a:endParaRPr lang="en-US" sz="800" dirty="0">
                <a:latin typeface="Inter SemiBold" panose="020B0604020202020204" charset="0"/>
                <a:ea typeface="Inter SemiBold" panose="020B0604020202020204" charset="0"/>
              </a:endParaRPr>
            </a:p>
            <a:p>
              <a:pPr algn="ctr">
                <a:tabLst>
                  <a:tab pos="90488" algn="l"/>
                </a:tabLst>
              </a:pPr>
              <a:r>
                <a:rPr lang="en-US" sz="800" dirty="0" err="1">
                  <a:latin typeface="Inter SemiBold" panose="020B0604020202020204" charset="0"/>
                  <a:ea typeface="Inter SemiBold" panose="020B0604020202020204" charset="0"/>
                </a:rPr>
                <a:t>get_city_ranking</a:t>
              </a:r>
              <a:endParaRPr lang="en-US" sz="800" dirty="0">
                <a:latin typeface="Inter SemiBold" panose="020B0604020202020204" charset="0"/>
                <a:ea typeface="Inter SemiBold" panose="020B0604020202020204" charset="0"/>
              </a:endParaRPr>
            </a:p>
          </p:txBody>
        </p:sp>
        <p:sp>
          <p:nvSpPr>
            <p:cNvPr id="83" name="ZoneTexte 82">
              <a:extLst>
                <a:ext uri="{FF2B5EF4-FFF2-40B4-BE49-F238E27FC236}">
                  <a16:creationId xmlns:a16="http://schemas.microsoft.com/office/drawing/2014/main" id="{BB3FF305-62CB-630E-8A77-541C7E674C16}"/>
                </a:ext>
              </a:extLst>
            </p:cNvPr>
            <p:cNvSpPr txBox="1"/>
            <p:nvPr/>
          </p:nvSpPr>
          <p:spPr>
            <a:xfrm>
              <a:off x="3368855" y="3216982"/>
              <a:ext cx="1213370" cy="33855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>
                <a:tabLst>
                  <a:tab pos="90488" algn="l"/>
                </a:tabLst>
              </a:pPr>
              <a:r>
                <a:rPr lang="en-US" sz="800" dirty="0">
                  <a:latin typeface="Inter SemiBold" panose="020B0604020202020204" charset="0"/>
                  <a:ea typeface="Inter SemiBold" panose="020B0604020202020204" charset="0"/>
                </a:rPr>
                <a:t>Scrapy crawl</a:t>
              </a:r>
            </a:p>
            <a:p>
              <a:pPr algn="ctr">
                <a:tabLst>
                  <a:tab pos="90488" algn="l"/>
                </a:tabLst>
              </a:pPr>
              <a:r>
                <a:rPr lang="en-US" sz="800" dirty="0">
                  <a:latin typeface="Inter SemiBold" panose="020B0604020202020204" charset="0"/>
                  <a:ea typeface="Inter SemiBold" panose="020B0604020202020204" charset="0"/>
                </a:rPr>
                <a:t>Open saved JSON</a:t>
              </a:r>
            </a:p>
          </p:txBody>
        </p:sp>
        <p:cxnSp>
          <p:nvCxnSpPr>
            <p:cNvPr id="88" name="Connecteur droit avec flèche 87">
              <a:extLst>
                <a:ext uri="{FF2B5EF4-FFF2-40B4-BE49-F238E27FC236}">
                  <a16:creationId xmlns:a16="http://schemas.microsoft.com/office/drawing/2014/main" id="{F847D48B-17BA-F35C-86A6-E46D35A37E9E}"/>
                </a:ext>
              </a:extLst>
            </p:cNvPr>
            <p:cNvCxnSpPr>
              <a:stCxn id="11" idx="0"/>
              <a:endCxn id="9" idx="2"/>
            </p:cNvCxnSpPr>
            <p:nvPr/>
          </p:nvCxnSpPr>
          <p:spPr>
            <a:xfrm flipV="1">
              <a:off x="5494028" y="2018003"/>
              <a:ext cx="0" cy="516268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cteur droit avec flèche 88">
              <a:extLst>
                <a:ext uri="{FF2B5EF4-FFF2-40B4-BE49-F238E27FC236}">
                  <a16:creationId xmlns:a16="http://schemas.microsoft.com/office/drawing/2014/main" id="{B79B561C-C578-A2F2-1630-2C57A04B4E7E}"/>
                </a:ext>
              </a:extLst>
            </p:cNvPr>
            <p:cNvCxnSpPr>
              <a:cxnSpLocks/>
              <a:stCxn id="17" idx="0"/>
              <a:endCxn id="11" idx="2"/>
            </p:cNvCxnSpPr>
            <p:nvPr/>
          </p:nvCxnSpPr>
          <p:spPr>
            <a:xfrm flipV="1">
              <a:off x="5494028" y="3099597"/>
              <a:ext cx="0" cy="59536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cteur droit avec flèche 91">
              <a:extLst>
                <a:ext uri="{FF2B5EF4-FFF2-40B4-BE49-F238E27FC236}">
                  <a16:creationId xmlns:a16="http://schemas.microsoft.com/office/drawing/2014/main" id="{7492F923-527E-DA73-267B-10A4C9B636A4}"/>
                </a:ext>
              </a:extLst>
            </p:cNvPr>
            <p:cNvCxnSpPr>
              <a:cxnSpLocks/>
              <a:stCxn id="14" idx="3"/>
              <a:endCxn id="11" idx="1"/>
            </p:cNvCxnSpPr>
            <p:nvPr/>
          </p:nvCxnSpPr>
          <p:spPr>
            <a:xfrm>
              <a:off x="2875418" y="2816934"/>
              <a:ext cx="1884421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cteur droit avec flèche 94">
              <a:extLst>
                <a:ext uri="{FF2B5EF4-FFF2-40B4-BE49-F238E27FC236}">
                  <a16:creationId xmlns:a16="http://schemas.microsoft.com/office/drawing/2014/main" id="{511DFE28-B701-445C-EA25-BC60E2E5FAFB}"/>
                </a:ext>
              </a:extLst>
            </p:cNvPr>
            <p:cNvCxnSpPr>
              <a:cxnSpLocks/>
              <a:stCxn id="14" idx="2"/>
              <a:endCxn id="70" idx="0"/>
            </p:cNvCxnSpPr>
            <p:nvPr/>
          </p:nvCxnSpPr>
          <p:spPr>
            <a:xfrm>
              <a:off x="2141229" y="3099597"/>
              <a:ext cx="1" cy="595367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101" name="Picture 4" descr="Kayak Logo : histoire, signification de ...">
            <a:extLst>
              <a:ext uri="{FF2B5EF4-FFF2-40B4-BE49-F238E27FC236}">
                <a16:creationId xmlns:a16="http://schemas.microsoft.com/office/drawing/2014/main" id="{659C14DD-D938-1F62-23A4-5C170FF4D90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34165" r="139" b="29562"/>
          <a:stretch/>
        </p:blipFill>
        <p:spPr bwMode="auto">
          <a:xfrm>
            <a:off x="7422998" y="160614"/>
            <a:ext cx="1610742" cy="327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58713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CB90AECB-BC5B-80CA-3EC4-834AEE4AF5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64893BC3-1170-E9AF-9406-3506D2979542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77778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The weather module scraps the weather by city and ranks them based on defined ideal conditions </a:t>
            </a: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DD4226EF-A87C-B13B-410D-3680BEAF4E64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A875D35D-DC02-C454-5AA9-F7917FDD4863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grpSp>
        <p:nvGrpSpPr>
          <p:cNvPr id="5" name="Groupe 4">
            <a:extLst>
              <a:ext uri="{FF2B5EF4-FFF2-40B4-BE49-F238E27FC236}">
                <a16:creationId xmlns:a16="http://schemas.microsoft.com/office/drawing/2014/main" id="{523A77B6-5511-2F7D-5894-EDBD134B15AD}"/>
              </a:ext>
            </a:extLst>
          </p:cNvPr>
          <p:cNvGrpSpPr/>
          <p:nvPr/>
        </p:nvGrpSpPr>
        <p:grpSpPr>
          <a:xfrm>
            <a:off x="498089" y="1396308"/>
            <a:ext cx="3947531" cy="281081"/>
            <a:chOff x="498089" y="1396308"/>
            <a:chExt cx="2706029" cy="281081"/>
          </a:xfrm>
        </p:grpSpPr>
        <p:sp>
          <p:nvSpPr>
            <p:cNvPr id="3" name="ZoneTexte 2">
              <a:extLst>
                <a:ext uri="{FF2B5EF4-FFF2-40B4-BE49-F238E27FC236}">
                  <a16:creationId xmlns:a16="http://schemas.microsoft.com/office/drawing/2014/main" id="{425672B2-A621-47F1-931C-F8860DFC6A06}"/>
                </a:ext>
              </a:extLst>
            </p:cNvPr>
            <p:cNvSpPr txBox="1"/>
            <p:nvPr/>
          </p:nvSpPr>
          <p:spPr>
            <a:xfrm>
              <a:off x="498089" y="1396308"/>
              <a:ext cx="27060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err="1">
                  <a:latin typeface="Inter SemiBold" panose="020B0604020202020204" charset="0"/>
                  <a:ea typeface="Inter SemiBold" panose="020B0604020202020204" charset="0"/>
                </a:rPr>
                <a:t>get_weather_data</a:t>
              </a:r>
              <a:r>
                <a:rPr lang="en-US" sz="1200" dirty="0">
                  <a:latin typeface="Inter SemiBold" panose="020B0604020202020204" charset="0"/>
                  <a:ea typeface="Inter SemiBold" panose="020B0604020202020204" charset="0"/>
                </a:rPr>
                <a:t> </a:t>
              </a:r>
            </a:p>
          </p:txBody>
        </p:sp>
        <p:cxnSp>
          <p:nvCxnSpPr>
            <p:cNvPr id="4" name="Connecteur droit 3">
              <a:extLst>
                <a:ext uri="{FF2B5EF4-FFF2-40B4-BE49-F238E27FC236}">
                  <a16:creationId xmlns:a16="http://schemas.microsoft.com/office/drawing/2014/main" id="{A5C22679-314D-7021-A09D-548187EC5D1C}"/>
                </a:ext>
              </a:extLst>
            </p:cNvPr>
            <p:cNvCxnSpPr/>
            <p:nvPr/>
          </p:nvCxnSpPr>
          <p:spPr>
            <a:xfrm>
              <a:off x="498089" y="1677389"/>
              <a:ext cx="2706029" cy="0"/>
            </a:xfrm>
            <a:prstGeom prst="line">
              <a:avLst/>
            </a:prstGeom>
            <a:ln>
              <a:solidFill>
                <a:srgbClr val="0E34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4CF97161-8609-FF0C-DD81-993F8ABB6722}"/>
              </a:ext>
            </a:extLst>
          </p:cNvPr>
          <p:cNvGrpSpPr/>
          <p:nvPr/>
        </p:nvGrpSpPr>
        <p:grpSpPr>
          <a:xfrm>
            <a:off x="4713249" y="1396308"/>
            <a:ext cx="3947531" cy="281081"/>
            <a:chOff x="498089" y="1396308"/>
            <a:chExt cx="2706029" cy="281081"/>
          </a:xfrm>
        </p:grpSpPr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F0E521D2-2741-6981-1A6A-FF6CC600455E}"/>
                </a:ext>
              </a:extLst>
            </p:cNvPr>
            <p:cNvSpPr txBox="1"/>
            <p:nvPr/>
          </p:nvSpPr>
          <p:spPr>
            <a:xfrm>
              <a:off x="498089" y="1396308"/>
              <a:ext cx="27060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err="1">
                  <a:latin typeface="Inter SemiBold" panose="020B0604020202020204" charset="0"/>
                  <a:ea typeface="Inter SemiBold" panose="020B0604020202020204" charset="0"/>
                </a:rPr>
                <a:t>get_city_ranking</a:t>
              </a:r>
              <a:endParaRPr lang="en-US" sz="1200" dirty="0">
                <a:latin typeface="Inter SemiBold" panose="020B0604020202020204" charset="0"/>
                <a:ea typeface="Inter SemiBold" panose="020B0604020202020204" charset="0"/>
              </a:endParaRPr>
            </a:p>
          </p:txBody>
        </p:sp>
        <p:cxnSp>
          <p:nvCxnSpPr>
            <p:cNvPr id="9" name="Connecteur droit 8">
              <a:extLst>
                <a:ext uri="{FF2B5EF4-FFF2-40B4-BE49-F238E27FC236}">
                  <a16:creationId xmlns:a16="http://schemas.microsoft.com/office/drawing/2014/main" id="{0702F48E-D483-67C5-FC34-61A874DACCB7}"/>
                </a:ext>
              </a:extLst>
            </p:cNvPr>
            <p:cNvCxnSpPr/>
            <p:nvPr/>
          </p:nvCxnSpPr>
          <p:spPr>
            <a:xfrm>
              <a:off x="498089" y="1677389"/>
              <a:ext cx="2706029" cy="0"/>
            </a:xfrm>
            <a:prstGeom prst="line">
              <a:avLst/>
            </a:prstGeom>
            <a:ln>
              <a:solidFill>
                <a:srgbClr val="0E34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ZoneTexte 15">
            <a:extLst>
              <a:ext uri="{FF2B5EF4-FFF2-40B4-BE49-F238E27FC236}">
                <a16:creationId xmlns:a16="http://schemas.microsoft.com/office/drawing/2014/main" id="{4ED30DCA-14CF-6E9C-2BC1-DC78CB696E5E}"/>
              </a:ext>
            </a:extLst>
          </p:cNvPr>
          <p:cNvSpPr txBox="1"/>
          <p:nvPr/>
        </p:nvSpPr>
        <p:spPr>
          <a:xfrm>
            <a:off x="498089" y="1775705"/>
            <a:ext cx="3947531" cy="212365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Reads a list of French cities from a file based on the INSEE code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Connects to a weather service (</a:t>
            </a:r>
            <a:r>
              <a:rPr lang="en-US" sz="1200" dirty="0" err="1">
                <a:latin typeface="Inter SemiBold" panose="020B0604020202020204" charset="0"/>
                <a:ea typeface="Inter SemiBold" panose="020B0604020202020204" charset="0"/>
              </a:rPr>
              <a:t>Meteo</a:t>
            </a: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 Concept API) for each city 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Gathers 7-day forecasts including: </a:t>
            </a:r>
            <a:b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</a:b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- Daily rainfall predictions </a:t>
            </a:r>
            <a:b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</a:b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- Temperature highs and lows </a:t>
            </a:r>
            <a:b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</a:b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- Wind speed information 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Organizes everything in a </a:t>
            </a:r>
            <a:r>
              <a:rPr lang="en-US" sz="1200" dirty="0" err="1">
                <a:latin typeface="Inter SemiBold" panose="020B0604020202020204" charset="0"/>
                <a:ea typeface="Inter SemiBold" panose="020B0604020202020204" charset="0"/>
              </a:rPr>
              <a:t>DataFrame</a:t>
            </a: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 where each row represents one day's weather forecast for a specific city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BBD9308-3AAE-FD7A-B508-970D618DA6E8}"/>
              </a:ext>
            </a:extLst>
          </p:cNvPr>
          <p:cNvSpPr/>
          <p:nvPr/>
        </p:nvSpPr>
        <p:spPr>
          <a:xfrm>
            <a:off x="1171193" y="4048111"/>
            <a:ext cx="2601322" cy="515095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Inter SemiBold" panose="020B0604020202020204" charset="0"/>
                <a:ea typeface="Inter SemiBold" panose="020B0604020202020204" charset="0"/>
              </a:rPr>
              <a:t>Output : </a:t>
            </a:r>
            <a:r>
              <a:rPr lang="en-US" sz="1050" dirty="0" err="1">
                <a:solidFill>
                  <a:schemeClr val="bg1"/>
                </a:solidFill>
                <a:latin typeface="Inter SemiBold" panose="020B0604020202020204" charset="0"/>
                <a:ea typeface="Inter SemiBold" panose="020B0604020202020204" charset="0"/>
              </a:rPr>
              <a:t>DataFrame</a:t>
            </a:r>
            <a:r>
              <a:rPr lang="en-US" sz="1050" dirty="0">
                <a:solidFill>
                  <a:schemeClr val="bg1"/>
                </a:solidFill>
                <a:latin typeface="Inter SemiBold" panose="020B0604020202020204" charset="0"/>
                <a:ea typeface="Inter SemiBold" panose="020B0604020202020204" charset="0"/>
              </a:rPr>
              <a:t> with weather prediction for </a:t>
            </a:r>
            <a:r>
              <a:rPr lang="en-US" sz="1050" dirty="0" err="1">
                <a:solidFill>
                  <a:schemeClr val="bg1"/>
                </a:solidFill>
                <a:latin typeface="Inter SemiBold" panose="020B0604020202020204" charset="0"/>
                <a:ea typeface="Inter SemiBold" panose="020B0604020202020204" charset="0"/>
              </a:rPr>
              <a:t>eachs</a:t>
            </a:r>
            <a:r>
              <a:rPr lang="en-US" sz="1050" dirty="0">
                <a:solidFill>
                  <a:schemeClr val="bg1"/>
                </a:solidFill>
                <a:latin typeface="Inter SemiBold" panose="020B0604020202020204" charset="0"/>
                <a:ea typeface="Inter SemiBold" panose="020B0604020202020204" charset="0"/>
              </a:rPr>
              <a:t> targeted cities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71379663-81AE-7232-EEFF-106EE2F7EFC0}"/>
              </a:ext>
            </a:extLst>
          </p:cNvPr>
          <p:cNvSpPr txBox="1"/>
          <p:nvPr/>
        </p:nvSpPr>
        <p:spPr>
          <a:xfrm>
            <a:off x="4713249" y="1960371"/>
            <a:ext cx="3947531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Flags Less-Than-Ideal Weather Days when:</a:t>
            </a:r>
            <a:b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</a:b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- Too hot / Too cold / Too rainy / Too windy</a:t>
            </a:r>
            <a:b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</a:b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- Default value: 35°C / 20°C/ 10mm / 50 km/h</a:t>
            </a:r>
            <a:b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</a:b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- Can be changed depending on the season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Calculates Problem Days for each city over the forecast period 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Ranks Cities by: </a:t>
            </a:r>
            <a:b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</a:b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- Fewest problematic weather days </a:t>
            </a:r>
            <a:b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</a:b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- Lowest average rainfall as tiebreaker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4604F3F-84A4-0CB8-CED5-AAD1AEC145C7}"/>
              </a:ext>
            </a:extLst>
          </p:cNvPr>
          <p:cNvSpPr/>
          <p:nvPr/>
        </p:nvSpPr>
        <p:spPr>
          <a:xfrm>
            <a:off x="5386353" y="4048111"/>
            <a:ext cx="2601322" cy="515095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Inter SemiBold" panose="020B0604020202020204" charset="0"/>
                <a:ea typeface="Inter SemiBold" panose="020B0604020202020204" charset="0"/>
              </a:rPr>
              <a:t>Output : </a:t>
            </a:r>
            <a:r>
              <a:rPr lang="en-US" sz="1050" dirty="0" err="1">
                <a:solidFill>
                  <a:schemeClr val="bg1"/>
                </a:solidFill>
                <a:latin typeface="Inter SemiBold" panose="020B0604020202020204" charset="0"/>
                <a:ea typeface="Inter SemiBold" panose="020B0604020202020204" charset="0"/>
              </a:rPr>
              <a:t>DataFrame</a:t>
            </a:r>
            <a:r>
              <a:rPr lang="en-US" sz="1050" dirty="0">
                <a:solidFill>
                  <a:schemeClr val="bg1"/>
                </a:solidFill>
                <a:latin typeface="Inter SemiBold" panose="020B0604020202020204" charset="0"/>
                <a:ea typeface="Inter SemiBold" panose="020B0604020202020204" charset="0"/>
              </a:rPr>
              <a:t> with a prioritized list of cities with optimal weather conditions for travelers</a:t>
            </a:r>
          </a:p>
        </p:txBody>
      </p:sp>
      <p:pic>
        <p:nvPicPr>
          <p:cNvPr id="29" name="Picture 4" descr="Kayak Logo : histoire, signification de ...">
            <a:extLst>
              <a:ext uri="{FF2B5EF4-FFF2-40B4-BE49-F238E27FC236}">
                <a16:creationId xmlns:a16="http://schemas.microsoft.com/office/drawing/2014/main" id="{81B52BF4-3EFD-E965-3E41-41939F40C8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34165" r="139" b="29562"/>
          <a:stretch/>
        </p:blipFill>
        <p:spPr bwMode="auto">
          <a:xfrm>
            <a:off x="7422998" y="160614"/>
            <a:ext cx="1610742" cy="327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1172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FB646649-B008-D661-D212-3885F95011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FC667136-B78B-BA65-26D3-F3A7C9B78BA1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77778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700 pages scrapped to get the available hotels of the next 7 days</a:t>
            </a: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1A70CC5E-7481-2078-65D9-8605BDB34C04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E125E000-FF37-6F10-D40D-B236D859006B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pic>
        <p:nvPicPr>
          <p:cNvPr id="3" name="Picture 4" descr="Kayak Logo : histoire, signification de ...">
            <a:extLst>
              <a:ext uri="{FF2B5EF4-FFF2-40B4-BE49-F238E27FC236}">
                <a16:creationId xmlns:a16="http://schemas.microsoft.com/office/drawing/2014/main" id="{D1F3C6CC-8251-6399-B5F1-D2E62D0541B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34165" r="139" b="29562"/>
          <a:stretch/>
        </p:blipFill>
        <p:spPr bwMode="auto">
          <a:xfrm>
            <a:off x="7422998" y="160614"/>
            <a:ext cx="1610742" cy="327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3" name="Groupe 82">
            <a:extLst>
              <a:ext uri="{FF2B5EF4-FFF2-40B4-BE49-F238E27FC236}">
                <a16:creationId xmlns:a16="http://schemas.microsoft.com/office/drawing/2014/main" id="{7DAC4FFA-FA17-0D21-6973-9732D7DF56FA}"/>
              </a:ext>
            </a:extLst>
          </p:cNvPr>
          <p:cNvGrpSpPr/>
          <p:nvPr/>
        </p:nvGrpSpPr>
        <p:grpSpPr>
          <a:xfrm>
            <a:off x="734834" y="1130591"/>
            <a:ext cx="7674332" cy="3536300"/>
            <a:chOff x="732560" y="1162341"/>
            <a:chExt cx="7674332" cy="3536300"/>
          </a:xfrm>
        </p:grpSpPr>
        <p:sp>
          <p:nvSpPr>
            <p:cNvPr id="67" name="Rectangle : coins arrondis 66">
              <a:extLst>
                <a:ext uri="{FF2B5EF4-FFF2-40B4-BE49-F238E27FC236}">
                  <a16:creationId xmlns:a16="http://schemas.microsoft.com/office/drawing/2014/main" id="{E57F6AC7-296F-2125-5B3C-6C6FE86FEFB1}"/>
                </a:ext>
              </a:extLst>
            </p:cNvPr>
            <p:cNvSpPr/>
            <p:nvPr/>
          </p:nvSpPr>
          <p:spPr>
            <a:xfrm>
              <a:off x="1871939" y="3434655"/>
              <a:ext cx="3111900" cy="516075"/>
            </a:xfrm>
            <a:prstGeom prst="roundRect">
              <a:avLst/>
            </a:prstGeom>
            <a:solidFill>
              <a:schemeClr val="bg1"/>
            </a:solidFill>
            <a:ln w="6350">
              <a:solidFill>
                <a:schemeClr val="accent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n>
                  <a:solidFill>
                    <a:schemeClr val="bg2"/>
                  </a:solidFill>
                </a:ln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endParaRPr>
            </a:p>
          </p:txBody>
        </p:sp>
        <p:sp>
          <p:nvSpPr>
            <p:cNvPr id="64" name="Rectangle : coins arrondis 63">
              <a:extLst>
                <a:ext uri="{FF2B5EF4-FFF2-40B4-BE49-F238E27FC236}">
                  <a16:creationId xmlns:a16="http://schemas.microsoft.com/office/drawing/2014/main" id="{292872C1-369F-8F13-65B7-B94BA54492DC}"/>
                </a:ext>
              </a:extLst>
            </p:cNvPr>
            <p:cNvSpPr/>
            <p:nvPr/>
          </p:nvSpPr>
          <p:spPr>
            <a:xfrm>
              <a:off x="1871939" y="2770761"/>
              <a:ext cx="3111900" cy="516075"/>
            </a:xfrm>
            <a:prstGeom prst="roundRect">
              <a:avLst/>
            </a:prstGeom>
            <a:solidFill>
              <a:schemeClr val="bg1"/>
            </a:solidFill>
            <a:ln w="6350">
              <a:solidFill>
                <a:schemeClr val="accent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n>
                  <a:solidFill>
                    <a:schemeClr val="bg2"/>
                  </a:solidFill>
                </a:ln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endParaRPr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FBF679A6-83F6-4528-0217-5875ADA7947B}"/>
                </a:ext>
              </a:extLst>
            </p:cNvPr>
            <p:cNvSpPr/>
            <p:nvPr/>
          </p:nvSpPr>
          <p:spPr>
            <a:xfrm>
              <a:off x="732560" y="1315873"/>
              <a:ext cx="1080534" cy="621859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rgbClr val="0E3449"/>
                  </a:solidFill>
                  <a:latin typeface="Inter SemiBold" panose="020B0604020202020204" charset="0"/>
                  <a:ea typeface="Inter SemiBold" panose="020B0604020202020204" charset="0"/>
                </a:rPr>
                <a:t>Get Weather Data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90B0AF1-C809-C68F-BF4E-459DB847A5D3}"/>
                </a:ext>
              </a:extLst>
            </p:cNvPr>
            <p:cNvSpPr/>
            <p:nvPr/>
          </p:nvSpPr>
          <p:spPr>
            <a:xfrm>
              <a:off x="732560" y="2001000"/>
              <a:ext cx="1080534" cy="621859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rgbClr val="0E3449"/>
                  </a:solidFill>
                  <a:latin typeface="Inter SemiBold" panose="020B0604020202020204" charset="0"/>
                  <a:ea typeface="Inter SemiBold" panose="020B0604020202020204" charset="0"/>
                </a:rPr>
                <a:t>Get URL for each city and date 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FB9A906-6A24-5FAE-B99E-C9B0BFCDEC4C}"/>
                </a:ext>
              </a:extLst>
            </p:cNvPr>
            <p:cNvSpPr/>
            <p:nvPr/>
          </p:nvSpPr>
          <p:spPr>
            <a:xfrm>
              <a:off x="732560" y="2686127"/>
              <a:ext cx="1080534" cy="621859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rgbClr val="0E3449"/>
                  </a:solidFill>
                  <a:latin typeface="Inter SemiBold" panose="020B0604020202020204" charset="0"/>
                  <a:ea typeface="Inter SemiBold" panose="020B0604020202020204" charset="0"/>
                </a:rPr>
                <a:t>Get the Details from the Search Results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B1C4210-C041-D9E6-7B51-FF14DF647DD4}"/>
                </a:ext>
              </a:extLst>
            </p:cNvPr>
            <p:cNvSpPr/>
            <p:nvPr/>
          </p:nvSpPr>
          <p:spPr>
            <a:xfrm>
              <a:off x="732560" y="3371255"/>
              <a:ext cx="1080534" cy="621859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rgbClr val="0E3449"/>
                  </a:solidFill>
                  <a:latin typeface="Inter SemiBold" panose="020B0604020202020204" charset="0"/>
                  <a:ea typeface="Inter SemiBold" panose="020B0604020202020204" charset="0"/>
                </a:rPr>
                <a:t>Open each page and get detailed data</a:t>
              </a:r>
            </a:p>
          </p:txBody>
        </p:sp>
        <p:sp>
          <p:nvSpPr>
            <p:cNvPr id="8" name="ZoneTexte 7">
              <a:extLst>
                <a:ext uri="{FF2B5EF4-FFF2-40B4-BE49-F238E27FC236}">
                  <a16:creationId xmlns:a16="http://schemas.microsoft.com/office/drawing/2014/main" id="{5263E18C-F60F-D2D8-1124-CD7FFB74341A}"/>
                </a:ext>
              </a:extLst>
            </p:cNvPr>
            <p:cNvSpPr txBox="1"/>
            <p:nvPr/>
          </p:nvSpPr>
          <p:spPr>
            <a:xfrm>
              <a:off x="1819583" y="1503691"/>
              <a:ext cx="3919322" cy="24622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177800" indent="-177800">
                <a:buFont typeface="Arial" panose="020B0604020202020204" pitchFamily="34" charset="0"/>
                <a:buChar char="•"/>
              </a:pPr>
              <a:r>
                <a:rPr lang="en-US" sz="1000" dirty="0">
                  <a:latin typeface="Inter SemiBold" panose="020B0604020202020204" charset="0"/>
                  <a:ea typeface="Inter SemiBold" panose="020B0604020202020204" charset="0"/>
                </a:rPr>
                <a:t>Open file of ranked cities and select top 5</a:t>
              </a:r>
            </a:p>
          </p:txBody>
        </p:sp>
        <p:sp>
          <p:nvSpPr>
            <p:cNvPr id="9" name="ZoneTexte 8">
              <a:extLst>
                <a:ext uri="{FF2B5EF4-FFF2-40B4-BE49-F238E27FC236}">
                  <a16:creationId xmlns:a16="http://schemas.microsoft.com/office/drawing/2014/main" id="{F0B55847-8F73-DC11-0824-C2D7392E5EF6}"/>
                </a:ext>
              </a:extLst>
            </p:cNvPr>
            <p:cNvSpPr txBox="1"/>
            <p:nvPr/>
          </p:nvSpPr>
          <p:spPr>
            <a:xfrm>
              <a:off x="1819583" y="2111874"/>
              <a:ext cx="3083384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7800" indent="-177800">
                <a:buFont typeface="Arial" panose="020B0604020202020204" pitchFamily="34" charset="0"/>
                <a:buChar char="•"/>
              </a:pPr>
              <a:r>
                <a:rPr lang="en-US" sz="1000" dirty="0">
                  <a:latin typeface="Inter SemiBold" panose="020B0604020202020204" charset="0"/>
                  <a:ea typeface="Inter SemiBold" panose="020B0604020202020204" charset="0"/>
                </a:rPr>
                <a:t>Loop on each cities and for the next 7 days</a:t>
              </a:r>
            </a:p>
            <a:p>
              <a:pPr marL="177800" indent="-177800">
                <a:buFont typeface="Arial" panose="020B0604020202020204" pitchFamily="34" charset="0"/>
                <a:buChar char="•"/>
              </a:pPr>
              <a:r>
                <a:rPr lang="en-US" sz="1000" dirty="0">
                  <a:latin typeface="Inter SemiBold" panose="020B0604020202020204" charset="0"/>
                  <a:ea typeface="Inter SemiBold" panose="020B0604020202020204" charset="0"/>
                </a:rPr>
                <a:t>Get the URL of the search for each city x date</a:t>
              </a:r>
            </a:p>
          </p:txBody>
        </p:sp>
        <p:sp>
          <p:nvSpPr>
            <p:cNvPr id="10" name="ZoneTexte 9">
              <a:extLst>
                <a:ext uri="{FF2B5EF4-FFF2-40B4-BE49-F238E27FC236}">
                  <a16:creationId xmlns:a16="http://schemas.microsoft.com/office/drawing/2014/main" id="{0C92ECA3-BC7C-88F1-69C6-68A8B1ED83A4}"/>
                </a:ext>
              </a:extLst>
            </p:cNvPr>
            <p:cNvSpPr txBox="1"/>
            <p:nvPr/>
          </p:nvSpPr>
          <p:spPr>
            <a:xfrm>
              <a:off x="1819583" y="2734245"/>
              <a:ext cx="3083384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7800" indent="-177800">
                <a:buFont typeface="Arial" panose="020B0604020202020204" pitchFamily="34" charset="0"/>
                <a:buChar char="•"/>
              </a:pPr>
              <a:r>
                <a:rPr lang="en-US" sz="1000" dirty="0">
                  <a:latin typeface="Inter SemiBold" panose="020B0604020202020204" charset="0"/>
                  <a:ea typeface="Inter SemiBold" panose="020B0604020202020204" charset="0"/>
                </a:rPr>
                <a:t>For each results on the search page, get the main info : Name, ranking, price, distance…</a:t>
              </a:r>
            </a:p>
            <a:p>
              <a:pPr marL="177800" indent="-177800">
                <a:buFont typeface="Arial" panose="020B0604020202020204" pitchFamily="34" charset="0"/>
                <a:buChar char="•"/>
              </a:pPr>
              <a:r>
                <a:rPr lang="en-US" sz="1000" dirty="0">
                  <a:latin typeface="Inter SemiBold" panose="020B0604020202020204" charset="0"/>
                  <a:ea typeface="Inter SemiBold" panose="020B0604020202020204" charset="0"/>
                </a:rPr>
                <a:t>Keep only 20 first results to limit output size</a:t>
              </a:r>
            </a:p>
          </p:txBody>
        </p:sp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id="{BC0FCECC-E3D6-482D-72C6-436AAC60E143}"/>
                </a:ext>
              </a:extLst>
            </p:cNvPr>
            <p:cNvSpPr txBox="1"/>
            <p:nvPr/>
          </p:nvSpPr>
          <p:spPr>
            <a:xfrm>
              <a:off x="1819583" y="3405185"/>
              <a:ext cx="3083384" cy="55399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177800" indent="-177800">
                <a:buFont typeface="Arial" panose="020B0604020202020204" pitchFamily="34" charset="0"/>
                <a:buChar char="•"/>
              </a:pPr>
              <a:r>
                <a:rPr lang="en-US" sz="1000" dirty="0">
                  <a:latin typeface="Inter SemiBold" panose="020B0604020202020204" charset="0"/>
                  <a:ea typeface="Inter SemiBold" panose="020B0604020202020204" charset="0"/>
                </a:rPr>
                <a:t>For each hotel, open the hotel page to get detailed info : Adress, latitude, longitude, description, URL…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70BF24-501E-4DBF-CA88-7338DE9FF435}"/>
                </a:ext>
              </a:extLst>
            </p:cNvPr>
            <p:cNvSpPr/>
            <p:nvPr/>
          </p:nvSpPr>
          <p:spPr>
            <a:xfrm>
              <a:off x="732560" y="4076782"/>
              <a:ext cx="1080534" cy="621859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rgbClr val="0E3449"/>
                  </a:solidFill>
                  <a:latin typeface="Inter SemiBold" panose="020B0604020202020204" charset="0"/>
                  <a:ea typeface="Inter SemiBold" panose="020B0604020202020204" charset="0"/>
                </a:rPr>
                <a:t>Store Data in a JSON file</a:t>
              </a:r>
            </a:p>
          </p:txBody>
        </p:sp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29DD157D-7BBF-8967-F4FC-12D8FFB646AA}"/>
                </a:ext>
              </a:extLst>
            </p:cNvPr>
            <p:cNvSpPr txBox="1"/>
            <p:nvPr/>
          </p:nvSpPr>
          <p:spPr>
            <a:xfrm>
              <a:off x="1819583" y="4110712"/>
              <a:ext cx="3083384" cy="55399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177800" indent="-177800">
                <a:buFont typeface="Arial" panose="020B0604020202020204" pitchFamily="34" charset="0"/>
                <a:buChar char="•"/>
              </a:pPr>
              <a:r>
                <a:rPr lang="en-US" sz="1000" dirty="0">
                  <a:latin typeface="Inter SemiBold" panose="020B0604020202020204" charset="0"/>
                  <a:ea typeface="Inter SemiBold" panose="020B0604020202020204" charset="0"/>
                </a:rPr>
                <a:t>Gather all data in one JSON</a:t>
              </a:r>
            </a:p>
            <a:p>
              <a:pPr marL="177800" indent="-177800">
                <a:buFont typeface="Arial" panose="020B0604020202020204" pitchFamily="34" charset="0"/>
                <a:buChar char="•"/>
              </a:pPr>
              <a:r>
                <a:rPr lang="en-US" sz="1000" dirty="0">
                  <a:latin typeface="Inter SemiBold" panose="020B0604020202020204" charset="0"/>
                  <a:ea typeface="Inter SemiBold" panose="020B0604020202020204" charset="0"/>
                </a:rPr>
                <a:t>700 pages scrapped (5 cities x 20 hotels x  dates x 7 dates) in 6 minutes</a:t>
              </a:r>
            </a:p>
          </p:txBody>
        </p:sp>
        <p:pic>
          <p:nvPicPr>
            <p:cNvPr id="15" name="Image 14">
              <a:extLst>
                <a:ext uri="{FF2B5EF4-FFF2-40B4-BE49-F238E27FC236}">
                  <a16:creationId xmlns:a16="http://schemas.microsoft.com/office/drawing/2014/main" id="{CC8B4E42-20F4-A968-2960-7008CA1C48D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004447" y="1162341"/>
              <a:ext cx="2402445" cy="1489888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7" name="Image 16">
              <a:extLst>
                <a:ext uri="{FF2B5EF4-FFF2-40B4-BE49-F238E27FC236}">
                  <a16:creationId xmlns:a16="http://schemas.microsoft.com/office/drawing/2014/main" id="{30F2F938-9458-7E35-00AB-7D9151F2A42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004447" y="2811861"/>
              <a:ext cx="2349175" cy="1802765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cxnSp>
          <p:nvCxnSpPr>
            <p:cNvPr id="20" name="Connecteur droit 19">
              <a:extLst>
                <a:ext uri="{FF2B5EF4-FFF2-40B4-BE49-F238E27FC236}">
                  <a16:creationId xmlns:a16="http://schemas.microsoft.com/office/drawing/2014/main" id="{DA87732D-5749-11C2-EE1D-1CA99B38AF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902967" y="1184317"/>
              <a:ext cx="1067648" cy="1586444"/>
            </a:xfrm>
            <a:prstGeom prst="line">
              <a:avLst/>
            </a:prstGeom>
            <a:solidFill>
              <a:schemeClr val="bg1"/>
            </a:solidFill>
            <a:ln w="6350">
              <a:solidFill>
                <a:schemeClr val="accent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1" name="Connecteur droit 20">
              <a:extLst>
                <a:ext uri="{FF2B5EF4-FFF2-40B4-BE49-F238E27FC236}">
                  <a16:creationId xmlns:a16="http://schemas.microsoft.com/office/drawing/2014/main" id="{C608E2EC-5D58-18F6-6B5B-CDFF68D4910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952665" y="2652229"/>
              <a:ext cx="1051782" cy="616846"/>
            </a:xfrm>
            <a:prstGeom prst="line">
              <a:avLst/>
            </a:prstGeom>
            <a:solidFill>
              <a:schemeClr val="bg1"/>
            </a:solidFill>
            <a:ln w="6350">
              <a:solidFill>
                <a:schemeClr val="accent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0" name="Connecteur droit 69">
              <a:extLst>
                <a:ext uri="{FF2B5EF4-FFF2-40B4-BE49-F238E27FC236}">
                  <a16:creationId xmlns:a16="http://schemas.microsoft.com/office/drawing/2014/main" id="{9D5DD758-0728-8201-ED38-A1B17B58804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909456" y="2856474"/>
              <a:ext cx="1135427" cy="576774"/>
            </a:xfrm>
            <a:prstGeom prst="line">
              <a:avLst/>
            </a:prstGeom>
            <a:solidFill>
              <a:schemeClr val="bg1"/>
            </a:solidFill>
            <a:ln w="6350">
              <a:solidFill>
                <a:schemeClr val="accent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3" name="Connecteur droit 72">
              <a:extLst>
                <a:ext uri="{FF2B5EF4-FFF2-40B4-BE49-F238E27FC236}">
                  <a16:creationId xmlns:a16="http://schemas.microsoft.com/office/drawing/2014/main" id="{25D7C5E6-4871-E595-E008-3D8B7825EF2F}"/>
                </a:ext>
              </a:extLst>
            </p:cNvPr>
            <p:cNvCxnSpPr>
              <a:cxnSpLocks/>
            </p:cNvCxnSpPr>
            <p:nvPr/>
          </p:nvCxnSpPr>
          <p:spPr>
            <a:xfrm>
              <a:off x="4931676" y="3950730"/>
              <a:ext cx="1113207" cy="663896"/>
            </a:xfrm>
            <a:prstGeom prst="line">
              <a:avLst/>
            </a:prstGeom>
            <a:solidFill>
              <a:schemeClr val="bg1"/>
            </a:solidFill>
            <a:ln w="6350">
              <a:solidFill>
                <a:schemeClr val="accent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</p:spTree>
    <p:extLst>
      <p:ext uri="{BB962C8B-B14F-4D97-AF65-F5344CB8AC3E}">
        <p14:creationId xmlns:p14="http://schemas.microsoft.com/office/powerpoint/2010/main" val="40367331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E18E5472-CE22-94EB-F27B-4D8954940B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A075DF8B-8443-8A1A-3B6B-6E0C112AE3CF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77778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All outputs are stored on a AWS S3 and SQL server and ready to be used</a:t>
            </a: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9F160578-3F97-85B6-8E0B-F4179FD8A72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B0292CB4-5AB2-32F4-D093-ED1AB9B4532F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95708C5-285F-3706-FDA0-6CECA96C8D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7675" y="1999840"/>
            <a:ext cx="2658546" cy="1983041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9A7158A0-CBCF-2471-AB1C-5B05509FDF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76832" y="1999840"/>
            <a:ext cx="2667785" cy="198304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41E16BB-5C0C-4D0B-9A93-EF024C1A310D}"/>
              </a:ext>
            </a:extLst>
          </p:cNvPr>
          <p:cNvSpPr/>
          <p:nvPr/>
        </p:nvSpPr>
        <p:spPr>
          <a:xfrm>
            <a:off x="222156" y="1415748"/>
            <a:ext cx="2601322" cy="51509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Output 1 : All database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EE93F8E-5419-F10C-ACBD-838344001680}"/>
              </a:ext>
            </a:extLst>
          </p:cNvPr>
          <p:cNvSpPr/>
          <p:nvPr/>
        </p:nvSpPr>
        <p:spPr>
          <a:xfrm>
            <a:off x="3143295" y="1415748"/>
            <a:ext cx="2601322" cy="51509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Output 2 : Visualization of available hotels for each top 5 cities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DF5B630-8E77-58A7-9090-CDC8D4680537}"/>
              </a:ext>
            </a:extLst>
          </p:cNvPr>
          <p:cNvSpPr/>
          <p:nvPr/>
        </p:nvSpPr>
        <p:spPr>
          <a:xfrm>
            <a:off x="6064434" y="1415748"/>
            <a:ext cx="2601322" cy="51509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Output 3 : Overview of average temperature for the next 7 days of all targeted cities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D7C25D3-9228-3225-FFAE-C2BD4D2A14EE}"/>
              </a:ext>
            </a:extLst>
          </p:cNvPr>
          <p:cNvSpPr/>
          <p:nvPr/>
        </p:nvSpPr>
        <p:spPr>
          <a:xfrm>
            <a:off x="2037380" y="4048111"/>
            <a:ext cx="5069241" cy="515095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Inter SemiBold" panose="020B0604020202020204" charset="0"/>
                <a:ea typeface="Inter SemiBold" panose="020B0604020202020204" charset="0"/>
              </a:rPr>
              <a:t>All outputs are stored in a S3 and SQL server and ready to be extracted and used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6241420C-878D-302E-B75F-70A2AE58CD93}"/>
              </a:ext>
            </a:extLst>
          </p:cNvPr>
          <p:cNvSpPr txBox="1"/>
          <p:nvPr/>
        </p:nvSpPr>
        <p:spPr>
          <a:xfrm>
            <a:off x="222156" y="2483529"/>
            <a:ext cx="2601322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200" dirty="0" err="1">
                <a:latin typeface="Inter SemiBold" panose="020B0604020202020204" charset="0"/>
                <a:ea typeface="Inter SemiBold" panose="020B0604020202020204" charset="0"/>
              </a:rPr>
              <a:t>Dataframe</a:t>
            </a: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 with weather forecast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200" dirty="0" err="1">
                <a:latin typeface="Inter SemiBold" panose="020B0604020202020204" charset="0"/>
                <a:ea typeface="Inter SemiBold" panose="020B0604020202020204" charset="0"/>
              </a:rPr>
              <a:t>Dataframe</a:t>
            </a: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 with City Ranking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JSON with all booking.com data scrapped</a:t>
            </a:r>
          </a:p>
        </p:txBody>
      </p:sp>
      <p:pic>
        <p:nvPicPr>
          <p:cNvPr id="13" name="Picture 4" descr="Kayak Logo : histoire, signification de ...">
            <a:extLst>
              <a:ext uri="{FF2B5EF4-FFF2-40B4-BE49-F238E27FC236}">
                <a16:creationId xmlns:a16="http://schemas.microsoft.com/office/drawing/2014/main" id="{93C8455A-AAE1-742B-278F-58F3A2E2AC3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34165" r="139" b="29562"/>
          <a:stretch/>
        </p:blipFill>
        <p:spPr bwMode="auto">
          <a:xfrm>
            <a:off x="7422998" y="160614"/>
            <a:ext cx="1610742" cy="327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29349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4CDBAA9A-F84A-1D49-D2E9-B2B9E435EA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B96379F8-B8F7-A18D-327B-DA471914736F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77778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Q&amp;A</a:t>
            </a: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45600393-55E8-A5FB-444F-C01B4202F908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48DACDF1-7CA9-1951-B9CF-5F22E8EE0640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2919576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3436</TotalTime>
  <Words>1248</Words>
  <Application>Microsoft Office PowerPoint</Application>
  <PresentationFormat>Affichage à l'écran (16:9)</PresentationFormat>
  <Paragraphs>151</Paragraphs>
  <Slides>18</Slides>
  <Notes>18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18</vt:i4>
      </vt:variant>
    </vt:vector>
  </HeadingPairs>
  <TitlesOfParts>
    <vt:vector size="24" baseType="lpstr">
      <vt:lpstr>Arial</vt:lpstr>
      <vt:lpstr>Inter SemiBold</vt:lpstr>
      <vt:lpstr>Inter</vt:lpstr>
      <vt:lpstr>Inter Medium</vt:lpstr>
      <vt:lpstr>Wingdings</vt:lpstr>
      <vt:lpstr>Simple Light</vt:lpstr>
      <vt:lpstr>Certification CDSD Block 1 &amp; 3</vt:lpstr>
      <vt:lpstr>Agenda</vt:lpstr>
      <vt:lpstr>Project Reminder</vt:lpstr>
      <vt:lpstr>4 building blocks for the data scrapping model</vt:lpstr>
      <vt:lpstr>All 4 blocks are used to get the final output</vt:lpstr>
      <vt:lpstr>The weather module scraps the weather by city and ranks them based on defined ideal conditions </vt:lpstr>
      <vt:lpstr>700 pages scrapped to get the available hotels of the next 7 days</vt:lpstr>
      <vt:lpstr>All outputs are stored on a AWS S3 and SQL server and ready to be used</vt:lpstr>
      <vt:lpstr>Q&amp;A</vt:lpstr>
      <vt:lpstr>Agenda</vt:lpstr>
      <vt:lpstr>Project Reminder</vt:lpstr>
      <vt:lpstr>The dataset represents latitude and longitude of 564k pickups in April 2014</vt:lpstr>
      <vt:lpstr>Monday and Sunday are the lowest day while the peak in on Wednesday</vt:lpstr>
      <vt:lpstr>During the week, there is a peak at 7am then between 5pm and 8pm while the night is busy during the weekend</vt:lpstr>
      <vt:lpstr>DBScan is used to calculate coordinates of hot zones at any given time</vt:lpstr>
      <vt:lpstr>Hot zone are calculated and plotted for any given time with a DBScan clustering</vt:lpstr>
      <vt:lpstr>Q&amp;A</vt:lpstr>
      <vt:lpstr>Thanks!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Utilisateur</dc:creator>
  <cp:lastModifiedBy>Utilisateur</cp:lastModifiedBy>
  <cp:revision>54</cp:revision>
  <dcterms:modified xsi:type="dcterms:W3CDTF">2025-08-09T14:27:19Z</dcterms:modified>
</cp:coreProperties>
</file>